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306" r:id="rId5"/>
    <p:sldId id="307" r:id="rId6"/>
    <p:sldId id="467" r:id="rId7"/>
    <p:sldId id="478" r:id="rId8"/>
    <p:sldId id="477" r:id="rId9"/>
    <p:sldId id="472" r:id="rId10"/>
    <p:sldId id="481" r:id="rId11"/>
    <p:sldId id="482" r:id="rId12"/>
    <p:sldId id="483" r:id="rId13"/>
    <p:sldId id="484" r:id="rId14"/>
    <p:sldId id="485" r:id="rId15"/>
    <p:sldId id="486" r:id="rId16"/>
    <p:sldId id="487" r:id="rId17"/>
    <p:sldId id="489" r:id="rId18"/>
    <p:sldId id="490"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86382" autoAdjust="0"/>
  </p:normalViewPr>
  <p:slideViewPr>
    <p:cSldViewPr snapToGrid="0">
      <p:cViewPr>
        <p:scale>
          <a:sx n="95" d="100"/>
          <a:sy n="95" d="100"/>
        </p:scale>
        <p:origin x="-629" y="134"/>
      </p:cViewPr>
      <p:guideLst>
        <p:guide orient="horz" pos="2160"/>
        <p:guide pos="3840"/>
      </p:guideLst>
    </p:cSldViewPr>
  </p:slideViewPr>
  <p:outlineViewPr>
    <p:cViewPr>
      <p:scale>
        <a:sx n="33" d="100"/>
        <a:sy n="33" d="100"/>
      </p:scale>
      <p:origin x="0" y="-1350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8E0867-AAD8-4844-BA1C-06CD50F3041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A582763-F27F-4392-93C7-E758F69816ED}">
      <dgm:prSet phldrT="[Text]"/>
      <dgm:spPr/>
      <dgm:t>
        <a:bodyPr/>
        <a:lstStyle/>
        <a:p>
          <a:r>
            <a:rPr lang="en-US" b="1" dirty="0"/>
            <a:t>Integrity</a:t>
          </a:r>
        </a:p>
      </dgm:t>
    </dgm:pt>
    <dgm:pt modelId="{914C1A77-A9C0-4026-A39E-435EB26DAA7E}" type="parTrans" cxnId="{76249663-7190-4241-A404-0593F038CEDB}">
      <dgm:prSet/>
      <dgm:spPr/>
      <dgm:t>
        <a:bodyPr/>
        <a:lstStyle/>
        <a:p>
          <a:endParaRPr lang="en-US"/>
        </a:p>
      </dgm:t>
    </dgm:pt>
    <dgm:pt modelId="{3F763E25-F936-410E-ABE7-55509EB537E1}" type="sibTrans" cxnId="{76249663-7190-4241-A404-0593F038CEDB}">
      <dgm:prSet/>
      <dgm:spPr/>
      <dgm:t>
        <a:bodyPr/>
        <a:lstStyle/>
        <a:p>
          <a:endParaRPr lang="en-US"/>
        </a:p>
      </dgm:t>
    </dgm:pt>
    <dgm:pt modelId="{B75133BB-DC09-444F-8E5C-BEC91D213380}">
      <dgm:prSet phldrT="[Text]"/>
      <dgm:spPr/>
      <dgm:t>
        <a:bodyPr/>
        <a:lstStyle/>
        <a:p>
          <a:r>
            <a:rPr lang="en-US" b="1" dirty="0"/>
            <a:t>Excellence</a:t>
          </a:r>
        </a:p>
      </dgm:t>
    </dgm:pt>
    <dgm:pt modelId="{85CABACE-15EA-40A6-A0E2-051C912601D1}" type="parTrans" cxnId="{8442AE4E-F390-4DED-A440-00128954A389}">
      <dgm:prSet/>
      <dgm:spPr/>
      <dgm:t>
        <a:bodyPr/>
        <a:lstStyle/>
        <a:p>
          <a:endParaRPr lang="en-US"/>
        </a:p>
      </dgm:t>
    </dgm:pt>
    <dgm:pt modelId="{5C8C1EF6-293C-4BA8-851A-7B25F37D6C18}" type="sibTrans" cxnId="{8442AE4E-F390-4DED-A440-00128954A389}">
      <dgm:prSet/>
      <dgm:spPr/>
      <dgm:t>
        <a:bodyPr/>
        <a:lstStyle/>
        <a:p>
          <a:endParaRPr lang="en-US"/>
        </a:p>
      </dgm:t>
    </dgm:pt>
    <dgm:pt modelId="{76656020-EFAE-4ECD-BC54-D9D983A83DB0}">
      <dgm:prSet phldrT="[Text]"/>
      <dgm:spPr/>
      <dgm:t>
        <a:bodyPr/>
        <a:lstStyle/>
        <a:p>
          <a:r>
            <a:rPr lang="en-US" b="1" dirty="0"/>
            <a:t>Customer Satisfaction</a:t>
          </a:r>
        </a:p>
      </dgm:t>
    </dgm:pt>
    <dgm:pt modelId="{060BFA49-23F6-4DBD-9613-6D174DB09368}" type="parTrans" cxnId="{AD820230-F97A-4D8E-A09C-7FFC5105C48B}">
      <dgm:prSet/>
      <dgm:spPr/>
      <dgm:t>
        <a:bodyPr/>
        <a:lstStyle/>
        <a:p>
          <a:endParaRPr lang="en-US"/>
        </a:p>
      </dgm:t>
    </dgm:pt>
    <dgm:pt modelId="{CB883BAF-7480-4BF1-B899-075D6E8E765C}" type="sibTrans" cxnId="{AD820230-F97A-4D8E-A09C-7FFC5105C48B}">
      <dgm:prSet/>
      <dgm:spPr/>
      <dgm:t>
        <a:bodyPr/>
        <a:lstStyle/>
        <a:p>
          <a:endParaRPr lang="en-US"/>
        </a:p>
      </dgm:t>
    </dgm:pt>
    <dgm:pt modelId="{97A93FCA-0B22-4D81-8120-1046D38C4EAB}">
      <dgm:prSet phldrT="[Text]"/>
      <dgm:spPr/>
      <dgm:t>
        <a:bodyPr/>
        <a:lstStyle/>
        <a:p>
          <a:r>
            <a:rPr lang="en-US" b="1" dirty="0"/>
            <a:t>Innovation</a:t>
          </a:r>
        </a:p>
      </dgm:t>
    </dgm:pt>
    <dgm:pt modelId="{38CBF405-9F01-447B-9949-9C24E38C6AEB}" type="parTrans" cxnId="{E3F1312A-073B-4D42-AC66-B006AC22EE71}">
      <dgm:prSet/>
      <dgm:spPr/>
      <dgm:t>
        <a:bodyPr/>
        <a:lstStyle/>
        <a:p>
          <a:endParaRPr lang="en-US"/>
        </a:p>
      </dgm:t>
    </dgm:pt>
    <dgm:pt modelId="{B4DCDB90-0E3C-4CC4-8E51-796065AA5D04}" type="sibTrans" cxnId="{E3F1312A-073B-4D42-AC66-B006AC22EE71}">
      <dgm:prSet/>
      <dgm:spPr/>
      <dgm:t>
        <a:bodyPr/>
        <a:lstStyle/>
        <a:p>
          <a:endParaRPr lang="en-US"/>
        </a:p>
      </dgm:t>
    </dgm:pt>
    <dgm:pt modelId="{F67940BA-AFC6-4CD6-80E7-211EE0A6E4AF}">
      <dgm:prSet phldrT="[Text]"/>
      <dgm:spPr/>
      <dgm:t>
        <a:bodyPr/>
        <a:lstStyle/>
        <a:p>
          <a:r>
            <a:rPr lang="en-US" b="1" dirty="0"/>
            <a:t>Encouraging People </a:t>
          </a:r>
        </a:p>
      </dgm:t>
    </dgm:pt>
    <dgm:pt modelId="{6D38315E-1BF5-4082-9081-B3900DD3D19D}" type="parTrans" cxnId="{66260777-BBEC-4E55-B8F7-97C19391FD0B}">
      <dgm:prSet/>
      <dgm:spPr/>
      <dgm:t>
        <a:bodyPr/>
        <a:lstStyle/>
        <a:p>
          <a:endParaRPr lang="en-US"/>
        </a:p>
      </dgm:t>
    </dgm:pt>
    <dgm:pt modelId="{8C5C51BA-56F6-4D48-955F-D111B7F5D35E}" type="sibTrans" cxnId="{66260777-BBEC-4E55-B8F7-97C19391FD0B}">
      <dgm:prSet/>
      <dgm:spPr/>
      <dgm:t>
        <a:bodyPr/>
        <a:lstStyle/>
        <a:p>
          <a:endParaRPr lang="en-US"/>
        </a:p>
      </dgm:t>
    </dgm:pt>
    <dgm:pt modelId="{DFB97A6D-17C2-44FB-B12C-85D65E4D884F}" type="pres">
      <dgm:prSet presAssocID="{F68E0867-AAD8-4844-BA1C-06CD50F3041A}" presName="cycle" presStyleCnt="0">
        <dgm:presLayoutVars>
          <dgm:dir/>
          <dgm:resizeHandles val="exact"/>
        </dgm:presLayoutVars>
      </dgm:prSet>
      <dgm:spPr/>
      <dgm:t>
        <a:bodyPr/>
        <a:lstStyle/>
        <a:p>
          <a:endParaRPr lang="en-AU"/>
        </a:p>
      </dgm:t>
    </dgm:pt>
    <dgm:pt modelId="{6214CDAB-AE28-42D4-BB0E-74211A1A1EDA}" type="pres">
      <dgm:prSet presAssocID="{3A582763-F27F-4392-93C7-E758F69816ED}" presName="dummy" presStyleCnt="0"/>
      <dgm:spPr/>
    </dgm:pt>
    <dgm:pt modelId="{2F3F0C66-2564-4D84-B4E0-2C655F07C1F2}" type="pres">
      <dgm:prSet presAssocID="{3A582763-F27F-4392-93C7-E758F69816ED}" presName="node" presStyleLbl="revTx" presStyleIdx="0" presStyleCnt="5">
        <dgm:presLayoutVars>
          <dgm:bulletEnabled val="1"/>
        </dgm:presLayoutVars>
      </dgm:prSet>
      <dgm:spPr/>
      <dgm:t>
        <a:bodyPr/>
        <a:lstStyle/>
        <a:p>
          <a:endParaRPr lang="en-AU"/>
        </a:p>
      </dgm:t>
    </dgm:pt>
    <dgm:pt modelId="{CD3CC7AA-816D-43C2-BB70-F26A065EA470}" type="pres">
      <dgm:prSet presAssocID="{3F763E25-F936-410E-ABE7-55509EB537E1}" presName="sibTrans" presStyleLbl="node1" presStyleIdx="0" presStyleCnt="5"/>
      <dgm:spPr/>
      <dgm:t>
        <a:bodyPr/>
        <a:lstStyle/>
        <a:p>
          <a:endParaRPr lang="en-AU"/>
        </a:p>
      </dgm:t>
    </dgm:pt>
    <dgm:pt modelId="{07A8DF9F-63BE-4BDD-935A-4B6F1CC8DD12}" type="pres">
      <dgm:prSet presAssocID="{B75133BB-DC09-444F-8E5C-BEC91D213380}" presName="dummy" presStyleCnt="0"/>
      <dgm:spPr/>
    </dgm:pt>
    <dgm:pt modelId="{BC8FFBC6-2CB8-4C8B-8EA6-246608A07B8B}" type="pres">
      <dgm:prSet presAssocID="{B75133BB-DC09-444F-8E5C-BEC91D213380}" presName="node" presStyleLbl="revTx" presStyleIdx="1" presStyleCnt="5">
        <dgm:presLayoutVars>
          <dgm:bulletEnabled val="1"/>
        </dgm:presLayoutVars>
      </dgm:prSet>
      <dgm:spPr/>
      <dgm:t>
        <a:bodyPr/>
        <a:lstStyle/>
        <a:p>
          <a:endParaRPr lang="en-AU"/>
        </a:p>
      </dgm:t>
    </dgm:pt>
    <dgm:pt modelId="{DF378041-A42A-434E-92F2-0822259FC3FF}" type="pres">
      <dgm:prSet presAssocID="{5C8C1EF6-293C-4BA8-851A-7B25F37D6C18}" presName="sibTrans" presStyleLbl="node1" presStyleIdx="1" presStyleCnt="5"/>
      <dgm:spPr/>
      <dgm:t>
        <a:bodyPr/>
        <a:lstStyle/>
        <a:p>
          <a:endParaRPr lang="en-AU"/>
        </a:p>
      </dgm:t>
    </dgm:pt>
    <dgm:pt modelId="{8F98D90C-1236-44C5-BCB9-53B15D39C65C}" type="pres">
      <dgm:prSet presAssocID="{76656020-EFAE-4ECD-BC54-D9D983A83DB0}" presName="dummy" presStyleCnt="0"/>
      <dgm:spPr/>
    </dgm:pt>
    <dgm:pt modelId="{765E39A9-39A9-430A-BDAD-D100DFA2B0D0}" type="pres">
      <dgm:prSet presAssocID="{76656020-EFAE-4ECD-BC54-D9D983A83DB0}" presName="node" presStyleLbl="revTx" presStyleIdx="2" presStyleCnt="5">
        <dgm:presLayoutVars>
          <dgm:bulletEnabled val="1"/>
        </dgm:presLayoutVars>
      </dgm:prSet>
      <dgm:spPr/>
      <dgm:t>
        <a:bodyPr/>
        <a:lstStyle/>
        <a:p>
          <a:endParaRPr lang="en-AU"/>
        </a:p>
      </dgm:t>
    </dgm:pt>
    <dgm:pt modelId="{6B7C88E4-2453-4C4C-B052-E3300F8B5369}" type="pres">
      <dgm:prSet presAssocID="{CB883BAF-7480-4BF1-B899-075D6E8E765C}" presName="sibTrans" presStyleLbl="node1" presStyleIdx="2" presStyleCnt="5"/>
      <dgm:spPr/>
      <dgm:t>
        <a:bodyPr/>
        <a:lstStyle/>
        <a:p>
          <a:endParaRPr lang="en-AU"/>
        </a:p>
      </dgm:t>
    </dgm:pt>
    <dgm:pt modelId="{2C5E8891-18B9-4A0B-AE6C-37AA9FD0AC7A}" type="pres">
      <dgm:prSet presAssocID="{97A93FCA-0B22-4D81-8120-1046D38C4EAB}" presName="dummy" presStyleCnt="0"/>
      <dgm:spPr/>
    </dgm:pt>
    <dgm:pt modelId="{5829A7C3-1CF3-4333-B1B0-F42465BAE3B1}" type="pres">
      <dgm:prSet presAssocID="{97A93FCA-0B22-4D81-8120-1046D38C4EAB}" presName="node" presStyleLbl="revTx" presStyleIdx="3" presStyleCnt="5">
        <dgm:presLayoutVars>
          <dgm:bulletEnabled val="1"/>
        </dgm:presLayoutVars>
      </dgm:prSet>
      <dgm:spPr/>
      <dgm:t>
        <a:bodyPr/>
        <a:lstStyle/>
        <a:p>
          <a:endParaRPr lang="en-AU"/>
        </a:p>
      </dgm:t>
    </dgm:pt>
    <dgm:pt modelId="{1A518823-15AF-4582-A139-62AC7BF2D972}" type="pres">
      <dgm:prSet presAssocID="{B4DCDB90-0E3C-4CC4-8E51-796065AA5D04}" presName="sibTrans" presStyleLbl="node1" presStyleIdx="3" presStyleCnt="5"/>
      <dgm:spPr/>
      <dgm:t>
        <a:bodyPr/>
        <a:lstStyle/>
        <a:p>
          <a:endParaRPr lang="en-AU"/>
        </a:p>
      </dgm:t>
    </dgm:pt>
    <dgm:pt modelId="{ECA120F5-9907-4D3E-887C-C18BF3EE243C}" type="pres">
      <dgm:prSet presAssocID="{F67940BA-AFC6-4CD6-80E7-211EE0A6E4AF}" presName="dummy" presStyleCnt="0"/>
      <dgm:spPr/>
    </dgm:pt>
    <dgm:pt modelId="{8329AB54-D533-4C6A-8851-F0D6AC2BD98D}" type="pres">
      <dgm:prSet presAssocID="{F67940BA-AFC6-4CD6-80E7-211EE0A6E4AF}" presName="node" presStyleLbl="revTx" presStyleIdx="4" presStyleCnt="5">
        <dgm:presLayoutVars>
          <dgm:bulletEnabled val="1"/>
        </dgm:presLayoutVars>
      </dgm:prSet>
      <dgm:spPr/>
      <dgm:t>
        <a:bodyPr/>
        <a:lstStyle/>
        <a:p>
          <a:endParaRPr lang="en-AU"/>
        </a:p>
      </dgm:t>
    </dgm:pt>
    <dgm:pt modelId="{9DC4D093-FE42-4DE0-B8D2-0B923319F922}" type="pres">
      <dgm:prSet presAssocID="{8C5C51BA-56F6-4D48-955F-D111B7F5D35E}" presName="sibTrans" presStyleLbl="node1" presStyleIdx="4" presStyleCnt="5"/>
      <dgm:spPr/>
      <dgm:t>
        <a:bodyPr/>
        <a:lstStyle/>
        <a:p>
          <a:endParaRPr lang="en-AU"/>
        </a:p>
      </dgm:t>
    </dgm:pt>
  </dgm:ptLst>
  <dgm:cxnLst>
    <dgm:cxn modelId="{66260777-BBEC-4E55-B8F7-97C19391FD0B}" srcId="{F68E0867-AAD8-4844-BA1C-06CD50F3041A}" destId="{F67940BA-AFC6-4CD6-80E7-211EE0A6E4AF}" srcOrd="4" destOrd="0" parTransId="{6D38315E-1BF5-4082-9081-B3900DD3D19D}" sibTransId="{8C5C51BA-56F6-4D48-955F-D111B7F5D35E}"/>
    <dgm:cxn modelId="{2AC62B13-5459-4A25-A464-B407CEB6A167}" type="presOf" srcId="{8C5C51BA-56F6-4D48-955F-D111B7F5D35E}" destId="{9DC4D093-FE42-4DE0-B8D2-0B923319F922}" srcOrd="0" destOrd="0" presId="urn:microsoft.com/office/officeart/2005/8/layout/cycle1"/>
    <dgm:cxn modelId="{EDD56CEA-5E7A-4509-894F-FFEE2145AD0E}" type="presOf" srcId="{CB883BAF-7480-4BF1-B899-075D6E8E765C}" destId="{6B7C88E4-2453-4C4C-B052-E3300F8B5369}" srcOrd="0" destOrd="0" presId="urn:microsoft.com/office/officeart/2005/8/layout/cycle1"/>
    <dgm:cxn modelId="{8289BF1A-6682-4938-86FA-89DCDEDBD427}" type="presOf" srcId="{B75133BB-DC09-444F-8E5C-BEC91D213380}" destId="{BC8FFBC6-2CB8-4C8B-8EA6-246608A07B8B}" srcOrd="0" destOrd="0" presId="urn:microsoft.com/office/officeart/2005/8/layout/cycle1"/>
    <dgm:cxn modelId="{8442AE4E-F390-4DED-A440-00128954A389}" srcId="{F68E0867-AAD8-4844-BA1C-06CD50F3041A}" destId="{B75133BB-DC09-444F-8E5C-BEC91D213380}" srcOrd="1" destOrd="0" parTransId="{85CABACE-15EA-40A6-A0E2-051C912601D1}" sibTransId="{5C8C1EF6-293C-4BA8-851A-7B25F37D6C18}"/>
    <dgm:cxn modelId="{E7AC7098-E3C0-4FE1-ADEF-27246FF208ED}" type="presOf" srcId="{F68E0867-AAD8-4844-BA1C-06CD50F3041A}" destId="{DFB97A6D-17C2-44FB-B12C-85D65E4D884F}" srcOrd="0" destOrd="0" presId="urn:microsoft.com/office/officeart/2005/8/layout/cycle1"/>
    <dgm:cxn modelId="{9CB1A9A3-8275-492F-A8E8-BAABF11197F3}" type="presOf" srcId="{76656020-EFAE-4ECD-BC54-D9D983A83DB0}" destId="{765E39A9-39A9-430A-BDAD-D100DFA2B0D0}" srcOrd="0" destOrd="0" presId="urn:microsoft.com/office/officeart/2005/8/layout/cycle1"/>
    <dgm:cxn modelId="{5B4C84F0-DB26-467F-B660-88A2AB7A8A69}" type="presOf" srcId="{B4DCDB90-0E3C-4CC4-8E51-796065AA5D04}" destId="{1A518823-15AF-4582-A139-62AC7BF2D972}" srcOrd="0" destOrd="0" presId="urn:microsoft.com/office/officeart/2005/8/layout/cycle1"/>
    <dgm:cxn modelId="{194F7465-388B-45BC-B2E9-3DBAE2D98293}" type="presOf" srcId="{5C8C1EF6-293C-4BA8-851A-7B25F37D6C18}" destId="{DF378041-A42A-434E-92F2-0822259FC3FF}" srcOrd="0" destOrd="0" presId="urn:microsoft.com/office/officeart/2005/8/layout/cycle1"/>
    <dgm:cxn modelId="{8BBCC763-D8CF-48C4-8625-2DFC81EB5B12}" type="presOf" srcId="{97A93FCA-0B22-4D81-8120-1046D38C4EAB}" destId="{5829A7C3-1CF3-4333-B1B0-F42465BAE3B1}" srcOrd="0" destOrd="0" presId="urn:microsoft.com/office/officeart/2005/8/layout/cycle1"/>
    <dgm:cxn modelId="{852FF1B9-7A84-4A5C-9C2E-20B98FCF1E27}" type="presOf" srcId="{3A582763-F27F-4392-93C7-E758F69816ED}" destId="{2F3F0C66-2564-4D84-B4E0-2C655F07C1F2}" srcOrd="0" destOrd="0" presId="urn:microsoft.com/office/officeart/2005/8/layout/cycle1"/>
    <dgm:cxn modelId="{76249663-7190-4241-A404-0593F038CEDB}" srcId="{F68E0867-AAD8-4844-BA1C-06CD50F3041A}" destId="{3A582763-F27F-4392-93C7-E758F69816ED}" srcOrd="0" destOrd="0" parTransId="{914C1A77-A9C0-4026-A39E-435EB26DAA7E}" sibTransId="{3F763E25-F936-410E-ABE7-55509EB537E1}"/>
    <dgm:cxn modelId="{E3F1312A-073B-4D42-AC66-B006AC22EE71}" srcId="{F68E0867-AAD8-4844-BA1C-06CD50F3041A}" destId="{97A93FCA-0B22-4D81-8120-1046D38C4EAB}" srcOrd="3" destOrd="0" parTransId="{38CBF405-9F01-447B-9949-9C24E38C6AEB}" sibTransId="{B4DCDB90-0E3C-4CC4-8E51-796065AA5D04}"/>
    <dgm:cxn modelId="{DCF90B5E-2901-4F9C-BDF8-83C184DC5A09}" type="presOf" srcId="{3F763E25-F936-410E-ABE7-55509EB537E1}" destId="{CD3CC7AA-816D-43C2-BB70-F26A065EA470}" srcOrd="0" destOrd="0" presId="urn:microsoft.com/office/officeart/2005/8/layout/cycle1"/>
    <dgm:cxn modelId="{AD820230-F97A-4D8E-A09C-7FFC5105C48B}" srcId="{F68E0867-AAD8-4844-BA1C-06CD50F3041A}" destId="{76656020-EFAE-4ECD-BC54-D9D983A83DB0}" srcOrd="2" destOrd="0" parTransId="{060BFA49-23F6-4DBD-9613-6D174DB09368}" sibTransId="{CB883BAF-7480-4BF1-B899-075D6E8E765C}"/>
    <dgm:cxn modelId="{F52D0D28-AB06-4C87-894E-00D728A5064F}" type="presOf" srcId="{F67940BA-AFC6-4CD6-80E7-211EE0A6E4AF}" destId="{8329AB54-D533-4C6A-8851-F0D6AC2BD98D}" srcOrd="0" destOrd="0" presId="urn:microsoft.com/office/officeart/2005/8/layout/cycle1"/>
    <dgm:cxn modelId="{BFE8B5DD-BCBB-44FF-8B0E-CF34C5E21C3E}" type="presParOf" srcId="{DFB97A6D-17C2-44FB-B12C-85D65E4D884F}" destId="{6214CDAB-AE28-42D4-BB0E-74211A1A1EDA}" srcOrd="0" destOrd="0" presId="urn:microsoft.com/office/officeart/2005/8/layout/cycle1"/>
    <dgm:cxn modelId="{1153F739-BE27-4E86-A3C6-7BC7D0CFC441}" type="presParOf" srcId="{DFB97A6D-17C2-44FB-B12C-85D65E4D884F}" destId="{2F3F0C66-2564-4D84-B4E0-2C655F07C1F2}" srcOrd="1" destOrd="0" presId="urn:microsoft.com/office/officeart/2005/8/layout/cycle1"/>
    <dgm:cxn modelId="{B657A829-0EBE-4B75-A085-08CEC426A4D5}" type="presParOf" srcId="{DFB97A6D-17C2-44FB-B12C-85D65E4D884F}" destId="{CD3CC7AA-816D-43C2-BB70-F26A065EA470}" srcOrd="2" destOrd="0" presId="urn:microsoft.com/office/officeart/2005/8/layout/cycle1"/>
    <dgm:cxn modelId="{04585DA8-3E97-4882-905D-2564BAD52CDE}" type="presParOf" srcId="{DFB97A6D-17C2-44FB-B12C-85D65E4D884F}" destId="{07A8DF9F-63BE-4BDD-935A-4B6F1CC8DD12}" srcOrd="3" destOrd="0" presId="urn:microsoft.com/office/officeart/2005/8/layout/cycle1"/>
    <dgm:cxn modelId="{50935736-E00E-4E2B-8237-F2726C1702E3}" type="presParOf" srcId="{DFB97A6D-17C2-44FB-B12C-85D65E4D884F}" destId="{BC8FFBC6-2CB8-4C8B-8EA6-246608A07B8B}" srcOrd="4" destOrd="0" presId="urn:microsoft.com/office/officeart/2005/8/layout/cycle1"/>
    <dgm:cxn modelId="{D850B9D7-3E09-4B16-A69F-FE819D5BA7A3}" type="presParOf" srcId="{DFB97A6D-17C2-44FB-B12C-85D65E4D884F}" destId="{DF378041-A42A-434E-92F2-0822259FC3FF}" srcOrd="5" destOrd="0" presId="urn:microsoft.com/office/officeart/2005/8/layout/cycle1"/>
    <dgm:cxn modelId="{86D24729-BF5D-4E1F-AFC7-2098B02FFE70}" type="presParOf" srcId="{DFB97A6D-17C2-44FB-B12C-85D65E4D884F}" destId="{8F98D90C-1236-44C5-BCB9-53B15D39C65C}" srcOrd="6" destOrd="0" presId="urn:microsoft.com/office/officeart/2005/8/layout/cycle1"/>
    <dgm:cxn modelId="{DA7A59DD-EEF0-47D3-91C6-79114FABEE6A}" type="presParOf" srcId="{DFB97A6D-17C2-44FB-B12C-85D65E4D884F}" destId="{765E39A9-39A9-430A-BDAD-D100DFA2B0D0}" srcOrd="7" destOrd="0" presId="urn:microsoft.com/office/officeart/2005/8/layout/cycle1"/>
    <dgm:cxn modelId="{F09F3D4C-A451-48AD-961C-4C4C9CE85651}" type="presParOf" srcId="{DFB97A6D-17C2-44FB-B12C-85D65E4D884F}" destId="{6B7C88E4-2453-4C4C-B052-E3300F8B5369}" srcOrd="8" destOrd="0" presId="urn:microsoft.com/office/officeart/2005/8/layout/cycle1"/>
    <dgm:cxn modelId="{4BF6AE35-A1E9-4585-A4C0-12E5E191A0BB}" type="presParOf" srcId="{DFB97A6D-17C2-44FB-B12C-85D65E4D884F}" destId="{2C5E8891-18B9-4A0B-AE6C-37AA9FD0AC7A}" srcOrd="9" destOrd="0" presId="urn:microsoft.com/office/officeart/2005/8/layout/cycle1"/>
    <dgm:cxn modelId="{F74A6F78-5BF9-4B82-B368-F614F99E3FF1}" type="presParOf" srcId="{DFB97A6D-17C2-44FB-B12C-85D65E4D884F}" destId="{5829A7C3-1CF3-4333-B1B0-F42465BAE3B1}" srcOrd="10" destOrd="0" presId="urn:microsoft.com/office/officeart/2005/8/layout/cycle1"/>
    <dgm:cxn modelId="{3D9155F7-82A3-402E-87CE-CCCD0D3FEFE1}" type="presParOf" srcId="{DFB97A6D-17C2-44FB-B12C-85D65E4D884F}" destId="{1A518823-15AF-4582-A139-62AC7BF2D972}" srcOrd="11" destOrd="0" presId="urn:microsoft.com/office/officeart/2005/8/layout/cycle1"/>
    <dgm:cxn modelId="{DA488C9D-E3CE-4905-80CA-145D3C20F245}" type="presParOf" srcId="{DFB97A6D-17C2-44FB-B12C-85D65E4D884F}" destId="{ECA120F5-9907-4D3E-887C-C18BF3EE243C}" srcOrd="12" destOrd="0" presId="urn:microsoft.com/office/officeart/2005/8/layout/cycle1"/>
    <dgm:cxn modelId="{51B4EE7F-8BF1-4A14-9E48-62E75DAFD8FB}" type="presParOf" srcId="{DFB97A6D-17C2-44FB-B12C-85D65E4D884F}" destId="{8329AB54-D533-4C6A-8851-F0D6AC2BD98D}" srcOrd="13" destOrd="0" presId="urn:microsoft.com/office/officeart/2005/8/layout/cycle1"/>
    <dgm:cxn modelId="{2244C0BE-831B-4ED4-A370-084C15CF42EF}" type="presParOf" srcId="{DFB97A6D-17C2-44FB-B12C-85D65E4D884F}" destId="{9DC4D093-FE42-4DE0-B8D2-0B923319F922}"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F0C66-2564-4D84-B4E0-2C655F07C1F2}">
      <dsp:nvSpPr>
        <dsp:cNvPr id="0" name=""/>
        <dsp:cNvSpPr/>
      </dsp:nvSpPr>
      <dsp:spPr>
        <a:xfrm>
          <a:off x="2908308" y="25414"/>
          <a:ext cx="855561" cy="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Integrity</a:t>
          </a:r>
        </a:p>
      </dsp:txBody>
      <dsp:txXfrm>
        <a:off x="2908308" y="25414"/>
        <a:ext cx="855561" cy="855561"/>
      </dsp:txXfrm>
    </dsp:sp>
    <dsp:sp modelId="{CD3CC7AA-816D-43C2-BB70-F26A065EA470}">
      <dsp:nvSpPr>
        <dsp:cNvPr id="0" name=""/>
        <dsp:cNvSpPr/>
      </dsp:nvSpPr>
      <dsp:spPr>
        <a:xfrm>
          <a:off x="895628" y="652"/>
          <a:ext cx="3207858" cy="3207858"/>
        </a:xfrm>
        <a:prstGeom prst="circularArrow">
          <a:avLst>
            <a:gd name="adj1" fmla="val 5201"/>
            <a:gd name="adj2" fmla="val 335960"/>
            <a:gd name="adj3" fmla="val 21293050"/>
            <a:gd name="adj4" fmla="val 19766407"/>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FFBC6-2CB8-4C8B-8EA6-246608A07B8B}">
      <dsp:nvSpPr>
        <dsp:cNvPr id="0" name=""/>
        <dsp:cNvSpPr/>
      </dsp:nvSpPr>
      <dsp:spPr>
        <a:xfrm>
          <a:off x="3425312" y="1616591"/>
          <a:ext cx="855561" cy="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Excellence</a:t>
          </a:r>
        </a:p>
      </dsp:txBody>
      <dsp:txXfrm>
        <a:off x="3425312" y="1616591"/>
        <a:ext cx="855561" cy="855561"/>
      </dsp:txXfrm>
    </dsp:sp>
    <dsp:sp modelId="{DF378041-A42A-434E-92F2-0822259FC3FF}">
      <dsp:nvSpPr>
        <dsp:cNvPr id="0" name=""/>
        <dsp:cNvSpPr/>
      </dsp:nvSpPr>
      <dsp:spPr>
        <a:xfrm>
          <a:off x="895628" y="652"/>
          <a:ext cx="3207858" cy="3207858"/>
        </a:xfrm>
        <a:prstGeom prst="circularArrow">
          <a:avLst>
            <a:gd name="adj1" fmla="val 5201"/>
            <a:gd name="adj2" fmla="val 335960"/>
            <a:gd name="adj3" fmla="val 4014499"/>
            <a:gd name="adj4" fmla="val 2253615"/>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E39A9-39A9-430A-BDAD-D100DFA2B0D0}">
      <dsp:nvSpPr>
        <dsp:cNvPr id="0" name=""/>
        <dsp:cNvSpPr/>
      </dsp:nvSpPr>
      <dsp:spPr>
        <a:xfrm>
          <a:off x="2071776" y="2599993"/>
          <a:ext cx="855561" cy="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Customer Satisfaction</a:t>
          </a:r>
        </a:p>
      </dsp:txBody>
      <dsp:txXfrm>
        <a:off x="2071776" y="2599993"/>
        <a:ext cx="855561" cy="855561"/>
      </dsp:txXfrm>
    </dsp:sp>
    <dsp:sp modelId="{6B7C88E4-2453-4C4C-B052-E3300F8B5369}">
      <dsp:nvSpPr>
        <dsp:cNvPr id="0" name=""/>
        <dsp:cNvSpPr/>
      </dsp:nvSpPr>
      <dsp:spPr>
        <a:xfrm>
          <a:off x="895628" y="652"/>
          <a:ext cx="3207858" cy="3207858"/>
        </a:xfrm>
        <a:prstGeom prst="circularArrow">
          <a:avLst>
            <a:gd name="adj1" fmla="val 5201"/>
            <a:gd name="adj2" fmla="val 335960"/>
            <a:gd name="adj3" fmla="val 8210425"/>
            <a:gd name="adj4" fmla="val 6449541"/>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29A7C3-1CF3-4333-B1B0-F42465BAE3B1}">
      <dsp:nvSpPr>
        <dsp:cNvPr id="0" name=""/>
        <dsp:cNvSpPr/>
      </dsp:nvSpPr>
      <dsp:spPr>
        <a:xfrm>
          <a:off x="718240" y="1616591"/>
          <a:ext cx="855561" cy="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Innovation</a:t>
          </a:r>
        </a:p>
      </dsp:txBody>
      <dsp:txXfrm>
        <a:off x="718240" y="1616591"/>
        <a:ext cx="855561" cy="855561"/>
      </dsp:txXfrm>
    </dsp:sp>
    <dsp:sp modelId="{1A518823-15AF-4582-A139-62AC7BF2D972}">
      <dsp:nvSpPr>
        <dsp:cNvPr id="0" name=""/>
        <dsp:cNvSpPr/>
      </dsp:nvSpPr>
      <dsp:spPr>
        <a:xfrm>
          <a:off x="895628" y="652"/>
          <a:ext cx="3207858" cy="3207858"/>
        </a:xfrm>
        <a:prstGeom prst="circularArrow">
          <a:avLst>
            <a:gd name="adj1" fmla="val 5201"/>
            <a:gd name="adj2" fmla="val 335960"/>
            <a:gd name="adj3" fmla="val 12297633"/>
            <a:gd name="adj4" fmla="val 10770990"/>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9AB54-D533-4C6A-8851-F0D6AC2BD98D}">
      <dsp:nvSpPr>
        <dsp:cNvPr id="0" name=""/>
        <dsp:cNvSpPr/>
      </dsp:nvSpPr>
      <dsp:spPr>
        <a:xfrm>
          <a:off x="1235245" y="25414"/>
          <a:ext cx="855561" cy="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Encouraging People </a:t>
          </a:r>
        </a:p>
      </dsp:txBody>
      <dsp:txXfrm>
        <a:off x="1235245" y="25414"/>
        <a:ext cx="855561" cy="855561"/>
      </dsp:txXfrm>
    </dsp:sp>
    <dsp:sp modelId="{9DC4D093-FE42-4DE0-B8D2-0B923319F922}">
      <dsp:nvSpPr>
        <dsp:cNvPr id="0" name=""/>
        <dsp:cNvSpPr/>
      </dsp:nvSpPr>
      <dsp:spPr>
        <a:xfrm>
          <a:off x="895628" y="652"/>
          <a:ext cx="3207858" cy="3207858"/>
        </a:xfrm>
        <a:prstGeom prst="circularArrow">
          <a:avLst>
            <a:gd name="adj1" fmla="val 5201"/>
            <a:gd name="adj2" fmla="val 335960"/>
            <a:gd name="adj3" fmla="val 16865488"/>
            <a:gd name="adj4" fmla="val 15198551"/>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76F666D-E0C2-435B-BAA8-9287F9E5D38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ZA"/>
          </a:p>
        </p:txBody>
      </p:sp>
      <p:sp>
        <p:nvSpPr>
          <p:cNvPr id="3" name="Date Placeholder 2">
            <a:extLst>
              <a:ext uri="{FF2B5EF4-FFF2-40B4-BE49-F238E27FC236}">
                <a16:creationId xmlns:a16="http://schemas.microsoft.com/office/drawing/2014/main" xmlns="" id="{19FEBCAF-CB3F-4928-91AA-D61472F880C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F1077DB-935E-4A0A-947A-D283B9F9F452}" type="datetimeFigureOut">
              <a:rPr lang="en-ZA" smtClean="0"/>
              <a:t>2023/02/22</a:t>
            </a:fld>
            <a:endParaRPr lang="en-ZA"/>
          </a:p>
        </p:txBody>
      </p:sp>
      <p:sp>
        <p:nvSpPr>
          <p:cNvPr id="4" name="Footer Placeholder 3">
            <a:extLst>
              <a:ext uri="{FF2B5EF4-FFF2-40B4-BE49-F238E27FC236}">
                <a16:creationId xmlns:a16="http://schemas.microsoft.com/office/drawing/2014/main" xmlns="" id="{69256698-63C6-4CCC-81CB-EA5604C30F1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ZA"/>
          </a:p>
        </p:txBody>
      </p:sp>
      <p:sp>
        <p:nvSpPr>
          <p:cNvPr id="5" name="Slide Number Placeholder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82C0B10-7CAE-41E4-AB02-7E8B1FF2B898}" type="slidenum">
              <a:rPr lang="en-ZA" smtClean="0"/>
              <a:t>‹#›</a:t>
            </a:fld>
            <a:endParaRPr lang="en-ZA"/>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Z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D9EC30E-1A71-4188-9BE7-E2A64929A436}" type="datetimeFigureOut">
              <a:rPr lang="en-ZA" smtClean="0"/>
              <a:t>2023/02/22</a:t>
            </a:fld>
            <a:endParaRPr lang="en-Z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Z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Z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530193B-564F-4854-8A52-728F3FB19C85}" type="slidenum">
              <a:rPr lang="en-ZA" smtClean="0"/>
              <a:t>‹#›</a:t>
            </a:fld>
            <a:endParaRPr lang="en-ZA"/>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dirty="0"/>
              <a:t>Click to edit presentation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a:t>Click to edit Master subtitle style</a:t>
            </a:r>
            <a:endParaRPr lang="en-ZA" dirty="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7" name="Subtitle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Text Placeholder 4">
            <a:extLst>
              <a:ext uri="{FF2B5EF4-FFF2-40B4-BE49-F238E27FC236}">
                <a16:creationId xmlns:a16="http://schemas.microsoft.com/office/drawing/2014/main" xmlns="" id="{7867C73D-EE16-41D1-B7CE-A35C765E3B8D}"/>
              </a:ext>
            </a:extLst>
          </p:cNvPr>
          <p:cNvSpPr>
            <a:spLocks noGrp="1"/>
          </p:cNvSpPr>
          <p:nvPr>
            <p:ph type="body" sz="quarter" idx="12"/>
          </p:nvPr>
        </p:nvSpPr>
        <p:spPr>
          <a:xfrm>
            <a:off x="6299887" y="1511250"/>
            <a:ext cx="5472113"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301550" y="1511476"/>
            <a:ext cx="3600450" cy="4679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5">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171550" y="1511475"/>
            <a:ext cx="3600450"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10" name="Subtitle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726412" y="1512000"/>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3" name="Text Placeholder 5">
            <a:extLst>
              <a:ext uri="{FF2B5EF4-FFF2-40B4-BE49-F238E27FC236}">
                <a16:creationId xmlns:a16="http://schemas.microsoft.com/office/drawing/2014/main" xmlns="" id="{6A983D98-E0AB-429A-9EC2-B50D4216D691}"/>
              </a:ext>
            </a:extLst>
          </p:cNvPr>
          <p:cNvSpPr>
            <a:spLocks noGrp="1"/>
          </p:cNvSpPr>
          <p:nvPr>
            <p:ph type="body" sz="quarter" idx="13"/>
          </p:nvPr>
        </p:nvSpPr>
        <p:spPr>
          <a:xfrm>
            <a:off x="5021412" y="1512000"/>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Text Placeholder 6">
            <a:extLst>
              <a:ext uri="{FF2B5EF4-FFF2-40B4-BE49-F238E27FC236}">
                <a16:creationId xmlns:a16="http://schemas.microsoft.com/office/drawing/2014/main" xmlns="" id="{755213BF-EF6D-45DC-A01B-DE6C2F23A6D2}"/>
              </a:ext>
            </a:extLst>
          </p:cNvPr>
          <p:cNvSpPr>
            <a:spLocks noGrp="1"/>
          </p:cNvSpPr>
          <p:nvPr>
            <p:ph type="body" sz="quarter" idx="14"/>
          </p:nvPr>
        </p:nvSpPr>
        <p:spPr>
          <a:xfrm>
            <a:off x="7316412" y="1507535"/>
            <a:ext cx="2160588" cy="4679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7" name="Text Placeholder 7">
            <a:extLst>
              <a:ext uri="{FF2B5EF4-FFF2-40B4-BE49-F238E27FC236}">
                <a16:creationId xmlns:a16="http://schemas.microsoft.com/office/drawing/2014/main" xmlns="" id="{77D6BBBA-F4A3-45D4-91BC-A405FFDC7C3D}"/>
              </a:ext>
            </a:extLst>
          </p:cNvPr>
          <p:cNvSpPr>
            <a:spLocks noGrp="1"/>
          </p:cNvSpPr>
          <p:nvPr>
            <p:ph type="body" sz="quarter" idx="15"/>
          </p:nvPr>
        </p:nvSpPr>
        <p:spPr>
          <a:xfrm>
            <a:off x="9611412" y="1507535"/>
            <a:ext cx="2160588" cy="46837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5" name="Subtitle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Footer Placeholder 2">
            <a:extLst>
              <a:ext uri="{FF2B5EF4-FFF2-40B4-BE49-F238E27FC236}">
                <a16:creationId xmlns:a16="http://schemas.microsoft.com/office/drawing/2014/main" xmlns="" id="{08CCB8C2-B6A2-4C69-8D3A-57420A034BA4}"/>
              </a:ext>
            </a:extLst>
          </p:cNvPr>
          <p:cNvSpPr>
            <a:spLocks noGrp="1"/>
          </p:cNvSpPr>
          <p:nvPr>
            <p:ph type="ftr" sz="quarter" idx="12"/>
          </p:nvPr>
        </p:nvSpPr>
        <p:spPr/>
        <p:txBody>
          <a:bodyPr/>
          <a:lstStyle/>
          <a:p>
            <a:r>
              <a:rPr lang="en-ZA"/>
              <a:t>Add a footer</a:t>
            </a:r>
            <a:endParaRPr lang="en-ZA" dirty="0"/>
          </a:p>
        </p:txBody>
      </p:sp>
      <p:sp>
        <p:nvSpPr>
          <p:cNvPr id="4" name="Slide Number Placeholder 3">
            <a:extLst>
              <a:ext uri="{FF2B5EF4-FFF2-40B4-BE49-F238E27FC236}">
                <a16:creationId xmlns:a16="http://schemas.microsoft.com/office/drawing/2014/main" xmlns="" id="{853CF994-8B2C-443F-B695-7378DD360DAA}"/>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a:lstStyle/>
          <a:p>
            <a:r>
              <a:rPr lang="en-ZA"/>
              <a:t>Add a footer</a:t>
            </a:r>
            <a:endParaRPr lang="en-ZA" dirty="0"/>
          </a:p>
        </p:txBody>
      </p:sp>
      <p:sp>
        <p:nvSpPr>
          <p:cNvPr id="3" name="Slide Number Placeholder 2">
            <a:extLst>
              <a:ext uri="{FF2B5EF4-FFF2-40B4-BE49-F238E27FC236}">
                <a16:creationId xmlns:a16="http://schemas.microsoft.com/office/drawing/2014/main" xmlns="" id="{A95CDFA7-DEA3-4BBE-8D70-0AF654A1E6FF}"/>
              </a:ext>
            </a:extLst>
          </p:cNvPr>
          <p:cNvSpPr>
            <a:spLocks noGrp="1"/>
          </p:cNvSpPr>
          <p:nvPr>
            <p:ph type="sldNum" sz="quarter" idx="13"/>
          </p:nvPr>
        </p:nvSpPr>
        <p:spPr/>
        <p:txBody>
          <a:bodyPr/>
          <a:lstStyle/>
          <a:p>
            <a:fld id="{19B51A1E-902D-48AF-9020-955120F399B6}" type="slidenum">
              <a:rPr lang="en-ZA" smtClean="0"/>
              <a:pPr/>
              <a:t>‹#›</a:t>
            </a:fld>
            <a:endParaRPr lang="en-ZA" dirty="0"/>
          </a:p>
        </p:txBody>
      </p:sp>
      <p:sp>
        <p:nvSpPr>
          <p:cNvPr id="4" name="Title 3">
            <a:extLst>
              <a:ext uri="{FF2B5EF4-FFF2-40B4-BE49-F238E27FC236}">
                <a16:creationId xmlns:a16="http://schemas.microsoft.com/office/drawing/2014/main" xmlns="" id="{90694D9D-C633-4D52-965E-E5BBD98830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a:t>
            </a:r>
            <a:br>
              <a:rPr lang="en-ZA" dirty="0"/>
            </a:br>
            <a:r>
              <a:rPr lang="en-ZA" dirty="0"/>
              <a:t>your Photo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ZA" dirty="0"/>
              <a:t>Click to edit section divider</a:t>
            </a:r>
          </a:p>
        </p:txBody>
      </p:sp>
      <p:sp>
        <p:nvSpPr>
          <p:cNvPr id="7" name="Subtitl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ZA" dirty="0"/>
              <a:t>Click to edit Master subtitle style</a:t>
            </a:r>
          </a:p>
        </p:txBody>
      </p:sp>
      <p:sp>
        <p:nvSpPr>
          <p:cNvPr id="4" name="Footer Placeholder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a:lstStyle/>
          <a:p>
            <a:r>
              <a:rPr lang="en-ZA"/>
              <a:t>Add a footer</a:t>
            </a:r>
            <a:endParaRPr lang="en-ZA" dirty="0"/>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a:t>
            </a:r>
            <a:br>
              <a:rPr lang="en-ZA" dirty="0"/>
            </a:br>
            <a:r>
              <a:rPr lang="en-ZA" dirty="0"/>
              <a:t>your Photo Here</a:t>
            </a:r>
          </a:p>
        </p:txBody>
      </p:sp>
      <p:sp>
        <p:nvSpPr>
          <p:cNvPr id="3" name="Title 1">
            <a:extLst>
              <a:ext uri="{FF2B5EF4-FFF2-40B4-BE49-F238E27FC236}">
                <a16:creationId xmlns:a16="http://schemas.microsoft.com/office/drawing/2014/main" xmlns=""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ZA" dirty="0"/>
              <a:t>Click to edit section divider</a:t>
            </a:r>
          </a:p>
        </p:txBody>
      </p:sp>
      <p:sp>
        <p:nvSpPr>
          <p:cNvPr id="7" name="Subtitle 2">
            <a:extLst>
              <a:ext uri="{FF2B5EF4-FFF2-40B4-BE49-F238E27FC236}">
                <a16:creationId xmlns:a16="http://schemas.microsoft.com/office/drawing/2014/main" xmlns=""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ZA" dirty="0"/>
              <a:t>Click to edit Master subtitle style</a:t>
            </a:r>
          </a:p>
        </p:txBody>
      </p:sp>
      <p:sp>
        <p:nvSpPr>
          <p:cNvPr id="4" name="Footer Placeholder 3">
            <a:extLst>
              <a:ext uri="{FF2B5EF4-FFF2-40B4-BE49-F238E27FC236}">
                <a16:creationId xmlns:a16="http://schemas.microsoft.com/office/drawing/2014/main" xmlns="" id="{6816FE98-6A12-44EC-8485-8B5EFABDF9B2}"/>
              </a:ext>
            </a:extLst>
          </p:cNvPr>
          <p:cNvSpPr>
            <a:spLocks noGrp="1"/>
          </p:cNvSpPr>
          <p:nvPr>
            <p:ph type="ftr" sz="quarter" idx="11"/>
          </p:nvPr>
        </p:nvSpPr>
        <p:spPr/>
        <p:txBody>
          <a:bodyPr/>
          <a:lstStyle/>
          <a:p>
            <a:r>
              <a:rPr lang="en-ZA"/>
              <a:t>Add a footer</a:t>
            </a:r>
            <a:endParaRPr lang="en-ZA" dirty="0"/>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Slide Number Placeholder 4">
            <a:extLst>
              <a:ext uri="{FF2B5EF4-FFF2-40B4-BE49-F238E27FC236}">
                <a16:creationId xmlns:a16="http://schemas.microsoft.com/office/drawing/2014/main" xmlns="" id="{F50EF489-F21B-4E7C-9A44-D3CC8DC34F5F}"/>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dirty="0"/>
              <a:t>Edit page title</a:t>
            </a:r>
            <a:endParaRPr lang="en-ZA" dirty="0"/>
          </a:p>
        </p:txBody>
      </p:sp>
      <p:sp>
        <p:nvSpPr>
          <p:cNvPr id="10" name="Subtitl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Rectangle 7">
            <a:extLst>
              <a:ext uri="{FF2B5EF4-FFF2-40B4-BE49-F238E27FC236}">
                <a16:creationId xmlns:a16="http://schemas.microsoft.com/office/drawing/2014/main" xmlns=""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Rectangle 7">
            <a:extLst>
              <a:ext uri="{FF2B5EF4-FFF2-40B4-BE49-F238E27FC236}">
                <a16:creationId xmlns:a16="http://schemas.microsoft.com/office/drawing/2014/main" xmlns=""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ZA"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mparison Left Placeholder 1">
            <a:extLst>
              <a:ext uri="{FF2B5EF4-FFF2-40B4-BE49-F238E27FC236}">
                <a16:creationId xmlns:a16="http://schemas.microsoft.com/office/drawing/2014/main" xmlns=""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2">
            <a:extLst>
              <a:ext uri="{FF2B5EF4-FFF2-40B4-BE49-F238E27FC236}">
                <a16:creationId xmlns:a16="http://schemas.microsoft.com/office/drawing/2014/main" xmlns=""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mparison Left Placeholder 2">
            <a:extLst>
              <a:ext uri="{FF2B5EF4-FFF2-40B4-BE49-F238E27FC236}">
                <a16:creationId xmlns:a16="http://schemas.microsoft.com/office/drawing/2014/main" xmlns=""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a:t>Edit Master text styles</a:t>
            </a:r>
          </a:p>
        </p:txBody>
      </p:sp>
      <p:sp>
        <p:nvSpPr>
          <p:cNvPr id="8" name="Text Placeholder 4">
            <a:extLst>
              <a:ext uri="{FF2B5EF4-FFF2-40B4-BE49-F238E27FC236}">
                <a16:creationId xmlns:a16="http://schemas.microsoft.com/office/drawing/2014/main" xmlns="" id="{DF0A5256-B267-47DA-858A-0F3867CB6139}"/>
              </a:ext>
            </a:extLst>
          </p:cNvPr>
          <p:cNvSpPr>
            <a:spLocks noGrp="1"/>
          </p:cNvSpPr>
          <p:nvPr>
            <p:ph type="body" sz="quarter" idx="12"/>
          </p:nvPr>
        </p:nvSpPr>
        <p:spPr>
          <a:xfrm>
            <a:off x="6299887" y="2020359"/>
            <a:ext cx="5472113" cy="41708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a:lstStyle/>
          <a:p>
            <a:r>
              <a:rPr lang="en-ZA"/>
              <a:t>Add a footer</a:t>
            </a:r>
            <a:endParaRPr lang="en-ZA" dirty="0"/>
          </a:p>
        </p:txBody>
      </p:sp>
      <p:sp>
        <p:nvSpPr>
          <p:cNvPr id="6" name="Slide Number Placeholder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Enter your caption</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2" name="Slide Number Placeholder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5" name="Title 4">
            <a:extLst>
              <a:ext uri="{FF2B5EF4-FFF2-40B4-BE49-F238E27FC236}">
                <a16:creationId xmlns:a16="http://schemas.microsoft.com/office/drawing/2014/main" xmlns="" id="{7F8E7C83-06D7-4C5B-85B7-0E5713B4FA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xmlns=""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dirty="0"/>
              <a:t>Thank You</a:t>
            </a:r>
            <a:endParaRPr lang="en-ZA" dirty="0"/>
          </a:p>
        </p:txBody>
      </p:sp>
      <p:sp>
        <p:nvSpPr>
          <p:cNvPr id="9" name="Text Placeholder 5">
            <a:extLst>
              <a:ext uri="{FF2B5EF4-FFF2-40B4-BE49-F238E27FC236}">
                <a16:creationId xmlns:a16="http://schemas.microsoft.com/office/drawing/2014/main" xmlns=""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Full Name</a:t>
            </a:r>
            <a:endParaRPr lang="en-ZA" dirty="0"/>
          </a:p>
        </p:txBody>
      </p:sp>
      <p:sp>
        <p:nvSpPr>
          <p:cNvPr id="10" name="Text Placeholder 6">
            <a:extLst>
              <a:ext uri="{FF2B5EF4-FFF2-40B4-BE49-F238E27FC236}">
                <a16:creationId xmlns:a16="http://schemas.microsoft.com/office/drawing/2014/main" xmlns=""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11" name="Text Placeholder 7">
            <a:extLst>
              <a:ext uri="{FF2B5EF4-FFF2-40B4-BE49-F238E27FC236}">
                <a16:creationId xmlns:a16="http://schemas.microsoft.com/office/drawing/2014/main" xmlns=""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12" name="Text Placeholder 8">
            <a:extLst>
              <a:ext uri="{FF2B5EF4-FFF2-40B4-BE49-F238E27FC236}">
                <a16:creationId xmlns:a16="http://schemas.microsoft.com/office/drawing/2014/main" xmlns=""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
        <p:nvSpPr>
          <p:cNvPr id="15" name="Rectangle 14">
            <a:extLst>
              <a:ext uri="{FF2B5EF4-FFF2-40B4-BE49-F238E27FC236}">
                <a16:creationId xmlns:a16="http://schemas.microsoft.com/office/drawing/2014/main" xmlns=""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xmlns=""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xmlns=""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xmlns=""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Slide Number Placeholder 4">
            <a:extLst>
              <a:ext uri="{FF2B5EF4-FFF2-40B4-BE49-F238E27FC236}">
                <a16:creationId xmlns:a16="http://schemas.microsoft.com/office/drawing/2014/main" xmlns="" id="{222FB6A7-1E80-487C-93E6-DCAA8751EF21}"/>
              </a:ext>
            </a:extLst>
          </p:cNvPr>
          <p:cNvSpPr>
            <a:spLocks noGrp="1"/>
          </p:cNvSpPr>
          <p:nvPr>
            <p:ph type="sldNum" sz="quarter" idx="20"/>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7" name="Subtitle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ectangle 27">
            <a:extLst>
              <a:ext uri="{FF2B5EF4-FFF2-40B4-BE49-F238E27FC236}">
                <a16:creationId xmlns:a16="http://schemas.microsoft.com/office/drawing/2014/main" xmlns=""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a:extLst>
              <a:ext uri="{FF2B5EF4-FFF2-40B4-BE49-F238E27FC236}">
                <a16:creationId xmlns:a16="http://schemas.microsoft.com/office/drawing/2014/main" xmlns=""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Placeholder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ZA" smtClean="0"/>
              <a:pPr/>
              <a:t>‹#›</a:t>
            </a:fld>
            <a:endParaRPr lang="en-ZA" dirty="0"/>
          </a:p>
        </p:txBody>
      </p:sp>
      <p:sp>
        <p:nvSpPr>
          <p:cNvPr id="4" name="TextBox 3">
            <a:extLst>
              <a:ext uri="{FF2B5EF4-FFF2-40B4-BE49-F238E27FC236}">
                <a16:creationId xmlns:a16="http://schemas.microsoft.com/office/drawing/2014/main" xmlns=""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ZA" sz="2500" b="1" i="0" spc="-100" baseline="0" dirty="0">
                <a:solidFill>
                  <a:schemeClr val="accent1"/>
                </a:solidFill>
                <a:latin typeface="+mj-lt"/>
              </a:rPr>
              <a:t>TREY</a:t>
            </a:r>
            <a:r>
              <a:rPr lang="en-ZA" sz="1600" b="1" i="0" spc="-100" baseline="0" dirty="0">
                <a:solidFill>
                  <a:schemeClr val="accent1"/>
                </a:solidFill>
                <a:latin typeface="+mj-lt"/>
              </a:rPr>
              <a:t> </a:t>
            </a:r>
            <a:br>
              <a:rPr lang="en-ZA" sz="1600" b="1" i="0" spc="-100" baseline="0" dirty="0">
                <a:solidFill>
                  <a:schemeClr val="accent1"/>
                </a:solidFill>
                <a:latin typeface="+mj-lt"/>
              </a:rPr>
            </a:br>
            <a:r>
              <a:rPr lang="en-ZA" sz="1200" b="0" i="0" spc="140" baseline="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xmlns=""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a:extLst>
              <a:ext uri="{FF2B5EF4-FFF2-40B4-BE49-F238E27FC236}">
                <a16:creationId xmlns:a16="http://schemas.microsoft.com/office/drawing/2014/main" xmlns=""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8" name="Straight Connector 17">
            <a:extLst>
              <a:ext uri="{FF2B5EF4-FFF2-40B4-BE49-F238E27FC236}">
                <a16:creationId xmlns:a16="http://schemas.microsoft.com/office/drawing/2014/main" xmlns=""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hyperlink" Target="mailto:info@2btexcorp.com" TargetMode="Externa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6.jpg"/><Relationship Id="rId7" Type="http://schemas.openxmlformats.org/officeDocument/2006/relationships/image" Target="../media/image49.jpe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mailto:info@2btexcorp.com" TargetMode="External"/><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7.jpe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10.jp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8A5CD56-9454-4C42-879A-19EACDAD74F6}"/>
              </a:ext>
            </a:extLst>
          </p:cNvPr>
          <p:cNvSpPr/>
          <p:nvPr/>
        </p:nvSpPr>
        <p:spPr>
          <a:xfrm>
            <a:off x="5548544" y="2308443"/>
            <a:ext cx="6560111" cy="117185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200B3D2B-613A-41BE-987D-E6A1324B456D}"/>
              </a:ext>
            </a:extLst>
          </p:cNvPr>
          <p:cNvSpPr>
            <a:spLocks noGrp="1"/>
          </p:cNvSpPr>
          <p:nvPr>
            <p:ph type="ctrTitle"/>
          </p:nvPr>
        </p:nvSpPr>
        <p:spPr>
          <a:xfrm>
            <a:off x="5637321" y="2407407"/>
            <a:ext cx="6369149" cy="974128"/>
          </a:xfrm>
        </p:spPr>
        <p:txBody>
          <a:bodyPr/>
          <a:lstStyle/>
          <a:p>
            <a:pPr algn="ctr"/>
            <a:r>
              <a:rPr lang="en-ZA" sz="4000" spc="600" dirty="0"/>
              <a:t> </a:t>
            </a:r>
            <a:r>
              <a:rPr lang="en-US" sz="5400" b="1" i="1" spc="0" dirty="0">
                <a:solidFill>
                  <a:srgbClr val="000000"/>
                </a:solidFill>
                <a:effectLst/>
                <a:latin typeface="Arial Narrow" panose="020B0606020202030204" pitchFamily="34" charset="0"/>
                <a:ea typeface="Calibri" panose="020F0502020204030204" pitchFamily="34" charset="0"/>
                <a:cs typeface="Helvetica" panose="020B0604020202020204" pitchFamily="34" charset="0"/>
              </a:rPr>
              <a:t>Professional Lighting</a:t>
            </a:r>
            <a:endParaRPr lang="en-ZA" sz="5400" spc="0" dirty="0">
              <a:solidFill>
                <a:srgbClr val="002060"/>
              </a:solidFill>
            </a:endParaRPr>
          </a:p>
        </p:txBody>
      </p:sp>
      <p:pic>
        <p:nvPicPr>
          <p:cNvPr id="17" name="Picture 16">
            <a:extLst>
              <a:ext uri="{FF2B5EF4-FFF2-40B4-BE49-F238E27FC236}">
                <a16:creationId xmlns:a16="http://schemas.microsoft.com/office/drawing/2014/main" xmlns="" id="{AC4D01C8-87A7-4832-9166-011AF75A56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016" y="4483223"/>
            <a:ext cx="5375120" cy="2259876"/>
          </a:xfrm>
          <a:prstGeom prst="rect">
            <a:avLst/>
          </a:prstGeom>
          <a:noFill/>
          <a:ln>
            <a:noFill/>
          </a:ln>
        </p:spPr>
      </p:pic>
      <p:sp>
        <p:nvSpPr>
          <p:cNvPr id="26" name="Title 2">
            <a:extLst>
              <a:ext uri="{FF2B5EF4-FFF2-40B4-BE49-F238E27FC236}">
                <a16:creationId xmlns:a16="http://schemas.microsoft.com/office/drawing/2014/main" xmlns="" id="{BB513C04-3224-4EC2-8CC7-A23BA043DF78}"/>
              </a:ext>
            </a:extLst>
          </p:cNvPr>
          <p:cNvSpPr txBox="1">
            <a:spLocks/>
          </p:cNvSpPr>
          <p:nvPr/>
        </p:nvSpPr>
        <p:spPr>
          <a:xfrm>
            <a:off x="5548544" y="5391009"/>
            <a:ext cx="6643456" cy="673304"/>
          </a:xfrm>
          <a:prstGeom prst="rect">
            <a:avLst/>
          </a:prstGeom>
          <a:solidFill>
            <a:schemeClr val="bg1"/>
          </a:solidFill>
        </p:spPr>
        <p:txBody>
          <a:bodyPr vert="horz" lIns="180000" tIns="180000" rIns="252000" bIns="180000" rtlCol="0" anchor="t">
            <a:noAutofit/>
          </a:bodyPr>
          <a:lstStyle>
            <a:lvl1pPr algn="r" defTabSz="914400" rtl="0" eaLnBrk="1" latinLnBrk="0" hangingPunct="1">
              <a:lnSpc>
                <a:spcPct val="90000"/>
              </a:lnSpc>
              <a:spcBef>
                <a:spcPct val="0"/>
              </a:spcBef>
              <a:buNone/>
              <a:defRPr lang="en-ZA" sz="6000" b="1" kern="1200" spc="-300" dirty="0">
                <a:solidFill>
                  <a:schemeClr val="tx1">
                    <a:lumMod val="75000"/>
                    <a:lumOff val="25000"/>
                  </a:schemeClr>
                </a:solidFill>
                <a:latin typeface="+mj-lt"/>
                <a:ea typeface="+mj-ea"/>
                <a:cs typeface="+mj-cs"/>
              </a:defRPr>
            </a:lvl1pPr>
          </a:lstStyle>
          <a:p>
            <a:pPr algn="ctr"/>
            <a:r>
              <a:rPr lang="en-US" sz="4000" spc="600" dirty="0">
                <a:latin typeface="Mongolian Baiti" panose="03000500000000000000" pitchFamily="66" charset="0"/>
                <a:cs typeface="Mongolian Baiti" panose="03000500000000000000" pitchFamily="66" charset="0"/>
              </a:rPr>
              <a:t> </a:t>
            </a:r>
            <a:r>
              <a:rPr lang="en-US" sz="1800" spc="600" dirty="0" smtClean="0">
                <a:solidFill>
                  <a:srgbClr val="000000"/>
                </a:solidFill>
                <a:latin typeface="Mongolian Baiti" panose="03000500000000000000" pitchFamily="66" charset="0"/>
                <a:ea typeface="Calibri" panose="020F0502020204030204" pitchFamily="34" charset="0"/>
                <a:cs typeface="Mongolian Baiti" panose="03000500000000000000" pitchFamily="66" charset="0"/>
              </a:rPr>
              <a:t>Osman </a:t>
            </a:r>
            <a:r>
              <a:rPr lang="en-US" sz="1800" spc="600" dirty="0" err="1" smtClean="0">
                <a:solidFill>
                  <a:srgbClr val="000000"/>
                </a:solidFill>
                <a:latin typeface="Mongolian Baiti" panose="03000500000000000000" pitchFamily="66" charset="0"/>
                <a:ea typeface="Calibri" panose="020F0502020204030204" pitchFamily="34" charset="0"/>
                <a:cs typeface="Mongolian Baiti" panose="03000500000000000000" pitchFamily="66" charset="0"/>
              </a:rPr>
              <a:t>Powertech</a:t>
            </a:r>
            <a:r>
              <a:rPr lang="en-US" sz="1800" spc="600" dirty="0" smtClean="0">
                <a:solidFill>
                  <a:srgbClr val="000000"/>
                </a:solidFill>
                <a:latin typeface="Mongolian Baiti" panose="03000500000000000000" pitchFamily="66" charset="0"/>
                <a:ea typeface="Calibri" panose="020F0502020204030204" pitchFamily="34" charset="0"/>
                <a:cs typeface="Mongolian Baiti" panose="03000500000000000000" pitchFamily="66" charset="0"/>
              </a:rPr>
              <a:t> &amp; Engineering</a:t>
            </a:r>
            <a:r>
              <a:rPr lang="en-US" sz="2800" spc="600" dirty="0" smtClean="0">
                <a:solidFill>
                  <a:srgbClr val="000000"/>
                </a:solidFill>
                <a:latin typeface="Mongolian Baiti" panose="03000500000000000000" pitchFamily="66" charset="0"/>
                <a:ea typeface="Calibri" panose="020F0502020204030204" pitchFamily="34" charset="0"/>
                <a:cs typeface="Mongolian Baiti" panose="03000500000000000000" pitchFamily="66" charset="0"/>
              </a:rPr>
              <a:t>.</a:t>
            </a:r>
            <a:endParaRPr lang="en-US" sz="2800" spc="600" dirty="0">
              <a:solidFill>
                <a:srgbClr val="002060"/>
              </a:solidFill>
              <a:latin typeface="Mongolian Baiti" panose="03000500000000000000" pitchFamily="66" charset="0"/>
              <a:cs typeface="Mongolian Baiti" panose="03000500000000000000" pitchFamily="66" charset="0"/>
            </a:endParaRPr>
          </a:p>
        </p:txBody>
      </p:sp>
      <p:pic>
        <p:nvPicPr>
          <p:cNvPr id="32" name="Picture 31">
            <a:extLst>
              <a:ext uri="{FF2B5EF4-FFF2-40B4-BE49-F238E27FC236}">
                <a16:creationId xmlns:a16="http://schemas.microsoft.com/office/drawing/2014/main" xmlns="" id="{707DA792-C423-478D-8121-199481547B6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016" y="2299062"/>
            <a:ext cx="5375120" cy="2084700"/>
          </a:xfrm>
          <a:prstGeom prst="rect">
            <a:avLst/>
          </a:prstGeom>
          <a:noFill/>
          <a:ln>
            <a:noFill/>
          </a:ln>
        </p:spPr>
      </p:pic>
      <p:sp>
        <p:nvSpPr>
          <p:cNvPr id="4" name="TextBox 3">
            <a:extLst>
              <a:ext uri="{FF2B5EF4-FFF2-40B4-BE49-F238E27FC236}">
                <a16:creationId xmlns:a16="http://schemas.microsoft.com/office/drawing/2014/main" xmlns="" id="{F127FDB8-FD91-4EC3-AE02-EC55CDD5E143}"/>
              </a:ext>
            </a:extLst>
          </p:cNvPr>
          <p:cNvSpPr txBox="1"/>
          <p:nvPr/>
        </p:nvSpPr>
        <p:spPr>
          <a:xfrm>
            <a:off x="6103397" y="6038758"/>
            <a:ext cx="6096000" cy="246221"/>
          </a:xfrm>
          <a:prstGeom prst="rect">
            <a:avLst/>
          </a:prstGeom>
          <a:noFill/>
        </p:spPr>
        <p:txBody>
          <a:bodyPr wrap="square" rtlCol="0">
            <a:spAutoFit/>
          </a:bodyPr>
          <a:lstStyle/>
          <a:p>
            <a:r>
              <a:rPr lang="en-US" sz="1000" b="1" i="1" spc="300" dirty="0">
                <a:solidFill>
                  <a:schemeClr val="tx1"/>
                </a:solidFill>
                <a:effectLst/>
                <a:latin typeface="Bradley Hand ITC" panose="03070402050302030203" pitchFamily="66" charset="0"/>
                <a:ea typeface="Calibri" panose="020F0502020204030204" pitchFamily="34" charset="0"/>
                <a:cs typeface="Helvetica" panose="020B0604020202020204" pitchFamily="34" charset="0"/>
              </a:rPr>
              <a:t>Let’s Build the Future with Innovation</a:t>
            </a:r>
            <a:endParaRPr lang="en-AU" sz="1000" dirty="0">
              <a:latin typeface="Bradley Hand ITC" panose="03070402050302030203" pitchFamily="66" charset="0"/>
            </a:endParaRPr>
          </a:p>
        </p:txBody>
      </p:sp>
      <p:sp>
        <p:nvSpPr>
          <p:cNvPr id="7" name="TextBox 6">
            <a:extLst>
              <a:ext uri="{FF2B5EF4-FFF2-40B4-BE49-F238E27FC236}">
                <a16:creationId xmlns:a16="http://schemas.microsoft.com/office/drawing/2014/main" xmlns="" id="{1071F663-2A25-4400-9018-CA992D6E3BD1}"/>
              </a:ext>
            </a:extLst>
          </p:cNvPr>
          <p:cNvSpPr txBox="1"/>
          <p:nvPr/>
        </p:nvSpPr>
        <p:spPr>
          <a:xfrm>
            <a:off x="6103397" y="6261401"/>
            <a:ext cx="5513033" cy="430887"/>
          </a:xfrm>
          <a:prstGeom prst="rect">
            <a:avLst/>
          </a:prstGeom>
          <a:noFill/>
        </p:spPr>
        <p:txBody>
          <a:bodyPr wrap="square" rtlCol="0">
            <a:spAutoFit/>
          </a:bodyPr>
          <a:lstStyle/>
          <a:p>
            <a:r>
              <a:rPr lang="en-US" sz="1100" dirty="0">
                <a:latin typeface="Arial Narrow" panose="020B0606020202030204" pitchFamily="34" charset="0"/>
              </a:rPr>
              <a:t>House # 1/A(3</a:t>
            </a:r>
            <a:r>
              <a:rPr lang="en-US" sz="1100" baseline="30000" dirty="0">
                <a:latin typeface="Arial Narrow" panose="020B0606020202030204" pitchFamily="34" charset="0"/>
              </a:rPr>
              <a:t>rd</a:t>
            </a:r>
            <a:r>
              <a:rPr lang="en-US" sz="1100" dirty="0">
                <a:latin typeface="Arial Narrow" panose="020B0606020202030204" pitchFamily="34" charset="0"/>
              </a:rPr>
              <a:t> Floor), Road # 1/B, </a:t>
            </a:r>
            <a:r>
              <a:rPr lang="en-US" sz="1100" dirty="0" err="1">
                <a:latin typeface="Arial Narrow" panose="020B0606020202030204" pitchFamily="34" charset="0"/>
              </a:rPr>
              <a:t>Nikunja</a:t>
            </a:r>
            <a:r>
              <a:rPr lang="en-US" sz="1100" dirty="0">
                <a:latin typeface="Arial Narrow" panose="020B0606020202030204" pitchFamily="34" charset="0"/>
              </a:rPr>
              <a:t> -2, </a:t>
            </a:r>
            <a:r>
              <a:rPr lang="en-US" sz="1100" dirty="0" err="1">
                <a:latin typeface="Arial Narrow" panose="020B0606020202030204" pitchFamily="34" charset="0"/>
              </a:rPr>
              <a:t>Khilkhet</a:t>
            </a:r>
            <a:r>
              <a:rPr lang="en-US" sz="1100" dirty="0">
                <a:latin typeface="Arial Narrow" panose="020B0606020202030204" pitchFamily="34" charset="0"/>
              </a:rPr>
              <a:t>, Dhaka-1229, Bangladesh.</a:t>
            </a:r>
          </a:p>
          <a:p>
            <a:r>
              <a:rPr lang="en-US" sz="1100" dirty="0">
                <a:latin typeface="Arial Narrow" panose="020B0606020202030204" pitchFamily="34" charset="0"/>
              </a:rPr>
              <a:t>Telephone : +88028858974 ; Email: </a:t>
            </a:r>
            <a:r>
              <a:rPr lang="en-US" sz="1100" dirty="0" smtClean="0">
                <a:latin typeface="Arial Narrow" panose="020B0606020202030204" pitchFamily="34" charset="0"/>
                <a:hlinkClick r:id="rId4"/>
              </a:rPr>
              <a:t>info@2btexcorp.com</a:t>
            </a:r>
            <a:r>
              <a:rPr lang="en-US" sz="1100" dirty="0" smtClean="0">
                <a:latin typeface="Arial Narrow" panose="020B0606020202030204" pitchFamily="34" charset="0"/>
              </a:rPr>
              <a:t> </a:t>
            </a:r>
            <a:r>
              <a:rPr lang="en-US" sz="1100" dirty="0">
                <a:latin typeface="Arial Narrow" panose="020B0606020202030204" pitchFamily="34" charset="0"/>
              </a:rPr>
              <a:t>; Website: </a:t>
            </a:r>
            <a:r>
              <a:rPr lang="en-US" sz="1100" dirty="0" smtClean="0">
                <a:latin typeface="Arial Narrow" panose="020B0606020202030204" pitchFamily="34" charset="0"/>
              </a:rPr>
              <a:t>www.2btexcorp.com</a:t>
            </a:r>
            <a:endParaRPr lang="en-AU" sz="1100" dirty="0">
              <a:latin typeface="Arial Narrow" panose="020B0606020202030204" pitchFamily="34" charset="0"/>
            </a:endParaRPr>
          </a:p>
        </p:txBody>
      </p:sp>
      <p:pic>
        <p:nvPicPr>
          <p:cNvPr id="9" name="Picture 8">
            <a:extLst>
              <a:ext uri="{FF2B5EF4-FFF2-40B4-BE49-F238E27FC236}">
                <a16:creationId xmlns:a16="http://schemas.microsoft.com/office/drawing/2014/main" xmlns="" id="{5C602F15-C581-46E8-BAB7-79DCD4B9EBF6}"/>
              </a:ext>
            </a:extLst>
          </p:cNvPr>
          <p:cNvPicPr>
            <a:picLocks noChangeAspect="1"/>
          </p:cNvPicPr>
          <p:nvPr/>
        </p:nvPicPr>
        <p:blipFill>
          <a:blip r:embed="rId5"/>
          <a:stretch>
            <a:fillRect/>
          </a:stretch>
        </p:blipFill>
        <p:spPr>
          <a:xfrm>
            <a:off x="114806" y="114901"/>
            <a:ext cx="2988748" cy="2084700"/>
          </a:xfrm>
          <a:prstGeom prst="rect">
            <a:avLst/>
          </a:prstGeom>
        </p:spPr>
      </p:pic>
      <p:pic>
        <p:nvPicPr>
          <p:cNvPr id="11" name="Picture 10">
            <a:extLst>
              <a:ext uri="{FF2B5EF4-FFF2-40B4-BE49-F238E27FC236}">
                <a16:creationId xmlns:a16="http://schemas.microsoft.com/office/drawing/2014/main" xmlns="" id="{38F1A073-79E6-44FC-897E-37FAC79E9D77}"/>
              </a:ext>
            </a:extLst>
          </p:cNvPr>
          <p:cNvPicPr>
            <a:picLocks noChangeAspect="1"/>
          </p:cNvPicPr>
          <p:nvPr/>
        </p:nvPicPr>
        <p:blipFill>
          <a:blip r:embed="rId6"/>
          <a:stretch>
            <a:fillRect/>
          </a:stretch>
        </p:blipFill>
        <p:spPr>
          <a:xfrm>
            <a:off x="6184844" y="114901"/>
            <a:ext cx="3311374" cy="2084700"/>
          </a:xfrm>
          <a:prstGeom prst="rect">
            <a:avLst/>
          </a:prstGeom>
        </p:spPr>
      </p:pic>
      <p:pic>
        <p:nvPicPr>
          <p:cNvPr id="14" name="Picture 13">
            <a:extLst>
              <a:ext uri="{FF2B5EF4-FFF2-40B4-BE49-F238E27FC236}">
                <a16:creationId xmlns:a16="http://schemas.microsoft.com/office/drawing/2014/main" xmlns="" id="{C92E4A24-25AA-42CD-A685-2740D4F61340}"/>
              </a:ext>
            </a:extLst>
          </p:cNvPr>
          <p:cNvPicPr>
            <a:picLocks noChangeAspect="1"/>
          </p:cNvPicPr>
          <p:nvPr/>
        </p:nvPicPr>
        <p:blipFill>
          <a:blip r:embed="rId7"/>
          <a:stretch>
            <a:fillRect/>
          </a:stretch>
        </p:blipFill>
        <p:spPr>
          <a:xfrm>
            <a:off x="9585062" y="114901"/>
            <a:ext cx="2523594" cy="2084700"/>
          </a:xfrm>
          <a:prstGeom prst="rect">
            <a:avLst/>
          </a:prstGeom>
        </p:spPr>
      </p:pic>
      <p:pic>
        <p:nvPicPr>
          <p:cNvPr id="29" name="Picture 28">
            <a:extLst>
              <a:ext uri="{FF2B5EF4-FFF2-40B4-BE49-F238E27FC236}">
                <a16:creationId xmlns:a16="http://schemas.microsoft.com/office/drawing/2014/main" xmlns="" id="{27414095-AAB9-487E-A0F2-F679299476A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2398" y="124982"/>
            <a:ext cx="2903602" cy="2084700"/>
          </a:xfrm>
          <a:prstGeom prst="rect">
            <a:avLst/>
          </a:prstGeom>
          <a:noFill/>
          <a:ln>
            <a:noFill/>
          </a:ln>
        </p:spPr>
      </p:pic>
      <p:pic>
        <p:nvPicPr>
          <p:cNvPr id="1026" name="Picture 2" descr="C:\Users\Hp\Downloads\IMG-20230216-WA0012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8289" y="4114990"/>
            <a:ext cx="4166216" cy="117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54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10</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AD4FF5A-85E3-449F-8BDC-F0402A685A32}"/>
              </a:ext>
            </a:extLst>
          </p:cNvPr>
          <p:cNvPicPr>
            <a:picLocks noChangeAspect="1"/>
          </p:cNvPicPr>
          <p:nvPr/>
        </p:nvPicPr>
        <p:blipFill>
          <a:blip r:embed="rId2"/>
          <a:stretch>
            <a:fillRect/>
          </a:stretch>
        </p:blipFill>
        <p:spPr>
          <a:xfrm>
            <a:off x="2560507" y="-98588"/>
            <a:ext cx="1420428" cy="1400542"/>
          </a:xfrm>
          <a:prstGeom prst="rect">
            <a:avLst/>
          </a:prstGeom>
        </p:spPr>
      </p:pic>
      <p:sp>
        <p:nvSpPr>
          <p:cNvPr id="2" name="TextBox 1">
            <a:extLst>
              <a:ext uri="{FF2B5EF4-FFF2-40B4-BE49-F238E27FC236}">
                <a16:creationId xmlns:a16="http://schemas.microsoft.com/office/drawing/2014/main" xmlns="" id="{629B6D8B-8C78-43AD-8C60-4D4064D54FEF}"/>
              </a:ext>
            </a:extLst>
          </p:cNvPr>
          <p:cNvSpPr txBox="1"/>
          <p:nvPr/>
        </p:nvSpPr>
        <p:spPr>
          <a:xfrm>
            <a:off x="3175243" y="262374"/>
            <a:ext cx="7892448" cy="584775"/>
          </a:xfrm>
          <a:prstGeom prst="rect">
            <a:avLst/>
          </a:prstGeom>
          <a:noFill/>
        </p:spPr>
        <p:txBody>
          <a:bodyPr wrap="square" rtlCol="0">
            <a:spAutoFit/>
          </a:bodyPr>
          <a:lstStyle/>
          <a:p>
            <a:pPr algn="ctr"/>
            <a:r>
              <a:rPr lang="en-US" sz="3200" dirty="0"/>
              <a:t>Osman </a:t>
            </a:r>
            <a:r>
              <a:rPr lang="en-US" sz="3200" dirty="0" err="1"/>
              <a:t>Powertech</a:t>
            </a:r>
            <a:r>
              <a:rPr lang="en-US" sz="3200" dirty="0"/>
              <a:t> Professional Lighting</a:t>
            </a:r>
            <a:endParaRPr lang="en-AU" sz="3200" dirty="0"/>
          </a:p>
        </p:txBody>
      </p:sp>
      <p:cxnSp>
        <p:nvCxnSpPr>
          <p:cNvPr id="10" name="Straight Connector 9">
            <a:extLst>
              <a:ext uri="{FF2B5EF4-FFF2-40B4-BE49-F238E27FC236}">
                <a16:creationId xmlns:a16="http://schemas.microsoft.com/office/drawing/2014/main" xmlns="" id="{EA4D74A3-E03D-4FAC-94C2-E2F7A3FF5CFB}"/>
              </a:ext>
            </a:extLst>
          </p:cNvPr>
          <p:cNvCxnSpPr>
            <a:cxnSpLocks/>
          </p:cNvCxnSpPr>
          <p:nvPr/>
        </p:nvCxnSpPr>
        <p:spPr>
          <a:xfrm>
            <a:off x="2811258" y="992776"/>
            <a:ext cx="6199575" cy="0"/>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xmlns="" id="{278BEA9F-A0F9-4698-9624-197C58CC6CCE}"/>
              </a:ext>
            </a:extLst>
          </p:cNvPr>
          <p:cNvSpPr txBox="1"/>
          <p:nvPr/>
        </p:nvSpPr>
        <p:spPr>
          <a:xfrm>
            <a:off x="435007" y="1046250"/>
            <a:ext cx="11324985"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Project Lighting – AC Street Light &amp; Flood/High Mast Light</a:t>
            </a:r>
            <a:endParaRPr lang="en-AU" dirty="0"/>
          </a:p>
        </p:txBody>
      </p:sp>
      <p:pic>
        <p:nvPicPr>
          <p:cNvPr id="16" name="Picture 15">
            <a:extLst>
              <a:ext uri="{FF2B5EF4-FFF2-40B4-BE49-F238E27FC236}">
                <a16:creationId xmlns:a16="http://schemas.microsoft.com/office/drawing/2014/main" xmlns="" id="{CACC3654-7DA5-411D-8537-247A81501379}"/>
              </a:ext>
            </a:extLst>
          </p:cNvPr>
          <p:cNvPicPr>
            <a:picLocks noChangeAspect="1"/>
          </p:cNvPicPr>
          <p:nvPr/>
        </p:nvPicPr>
        <p:blipFill>
          <a:blip r:embed="rId3"/>
          <a:stretch>
            <a:fillRect/>
          </a:stretch>
        </p:blipFill>
        <p:spPr>
          <a:xfrm>
            <a:off x="9170764" y="2161247"/>
            <a:ext cx="2589228" cy="3623970"/>
          </a:xfrm>
          <a:prstGeom prst="rect">
            <a:avLst/>
          </a:prstGeom>
        </p:spPr>
      </p:pic>
      <p:pic>
        <p:nvPicPr>
          <p:cNvPr id="18" name="Picture 17">
            <a:extLst>
              <a:ext uri="{FF2B5EF4-FFF2-40B4-BE49-F238E27FC236}">
                <a16:creationId xmlns:a16="http://schemas.microsoft.com/office/drawing/2014/main" xmlns="" id="{E953506D-1379-4E57-B995-B9BC2517921D}"/>
              </a:ext>
            </a:extLst>
          </p:cNvPr>
          <p:cNvPicPr>
            <a:picLocks noChangeAspect="1"/>
          </p:cNvPicPr>
          <p:nvPr/>
        </p:nvPicPr>
        <p:blipFill>
          <a:blip r:embed="rId4"/>
          <a:stretch>
            <a:fillRect/>
          </a:stretch>
        </p:blipFill>
        <p:spPr>
          <a:xfrm>
            <a:off x="6621421" y="2885745"/>
            <a:ext cx="2568073" cy="3360728"/>
          </a:xfrm>
          <a:prstGeom prst="rect">
            <a:avLst/>
          </a:prstGeom>
        </p:spPr>
      </p:pic>
      <p:sp>
        <p:nvSpPr>
          <p:cNvPr id="4" name="TextBox 3">
            <a:extLst>
              <a:ext uri="{FF2B5EF4-FFF2-40B4-BE49-F238E27FC236}">
                <a16:creationId xmlns:a16="http://schemas.microsoft.com/office/drawing/2014/main" xmlns="" id="{385872DC-C624-43E1-B0B9-3447BF6FA28B}"/>
              </a:ext>
            </a:extLst>
          </p:cNvPr>
          <p:cNvSpPr txBox="1"/>
          <p:nvPr/>
        </p:nvSpPr>
        <p:spPr>
          <a:xfrm>
            <a:off x="183472" y="1505561"/>
            <a:ext cx="11825053" cy="369332"/>
          </a:xfrm>
          <a:prstGeom prst="rect">
            <a:avLst/>
          </a:prstGeom>
          <a:noFill/>
        </p:spPr>
        <p:txBody>
          <a:bodyPr wrap="square" rtlCol="0">
            <a:spAutoFit/>
          </a:bodyPr>
          <a:lstStyle/>
          <a:p>
            <a:pPr algn="just"/>
            <a:r>
              <a:rPr lang="en-US" dirty="0">
                <a:ea typeface="Rockwell" panose="02060603020205020403" pitchFamily="18" charset="0"/>
                <a:cs typeface="Times New Roman" panose="02020603050405020304" pitchFamily="18" charset="0"/>
              </a:rPr>
              <a:t>We have Supply and Installed 5,135 LED Street Light in different City Corporations, Upazilas and Industries in Bangladesh </a:t>
            </a:r>
            <a:endParaRPr lang="en-US" dirty="0"/>
          </a:p>
        </p:txBody>
      </p:sp>
      <p:pic>
        <p:nvPicPr>
          <p:cNvPr id="19" name="Picture 18">
            <a:extLst>
              <a:ext uri="{FF2B5EF4-FFF2-40B4-BE49-F238E27FC236}">
                <a16:creationId xmlns:a16="http://schemas.microsoft.com/office/drawing/2014/main" xmlns="" id="{137299F8-A213-4614-B609-B0D4B878C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916" y="3593974"/>
            <a:ext cx="2568073" cy="3094766"/>
          </a:xfrm>
          <a:prstGeom prst="rect">
            <a:avLst/>
          </a:prstGeom>
        </p:spPr>
      </p:pic>
      <p:sp>
        <p:nvSpPr>
          <p:cNvPr id="20" name="TextBox 19">
            <a:extLst>
              <a:ext uri="{FF2B5EF4-FFF2-40B4-BE49-F238E27FC236}">
                <a16:creationId xmlns:a16="http://schemas.microsoft.com/office/drawing/2014/main" xmlns="" id="{8DA0FBE0-FAE5-4132-80F2-4F209F37496C}"/>
              </a:ext>
            </a:extLst>
          </p:cNvPr>
          <p:cNvSpPr txBox="1"/>
          <p:nvPr/>
        </p:nvSpPr>
        <p:spPr>
          <a:xfrm>
            <a:off x="273220" y="3987195"/>
            <a:ext cx="3536080" cy="2308324"/>
          </a:xfrm>
          <a:prstGeom prst="rect">
            <a:avLst/>
          </a:prstGeom>
          <a:noFill/>
        </p:spPr>
        <p:txBody>
          <a:bodyPr wrap="square">
            <a:spAutoFit/>
          </a:bodyPr>
          <a:lstStyle/>
          <a:p>
            <a:pPr algn="just"/>
            <a:r>
              <a:rPr lang="en-US" b="0" dirty="0">
                <a:latin typeface="Arial Narrow" panose="020B0606020202030204" pitchFamily="34" charset="0"/>
              </a:rPr>
              <a:t>Sylhet City Corporation, Jessore City Corporation, Narayangonj City Corporation and Mymensingh City Corporation, where we supplied and installed Street Lights. Supplied High mast light at Chittagong Port. Also supplied Explosion Proof Light at Meghna Petroleum.</a:t>
            </a:r>
            <a:endParaRPr lang="en-US" b="0" dirty="0">
              <a:solidFill>
                <a:schemeClr val="tx1"/>
              </a:solidFill>
              <a:latin typeface="Arial Narrow" panose="020B0606020202030204" pitchFamily="34" charset="0"/>
            </a:endParaRPr>
          </a:p>
        </p:txBody>
      </p:sp>
      <p:pic>
        <p:nvPicPr>
          <p:cNvPr id="6" name="Picture 5">
            <a:extLst>
              <a:ext uri="{FF2B5EF4-FFF2-40B4-BE49-F238E27FC236}">
                <a16:creationId xmlns:a16="http://schemas.microsoft.com/office/drawing/2014/main" xmlns="" id="{72EA19F7-6A2D-4F8F-BF93-148E92D148CD}"/>
              </a:ext>
            </a:extLst>
          </p:cNvPr>
          <p:cNvPicPr>
            <a:picLocks noChangeAspect="1"/>
          </p:cNvPicPr>
          <p:nvPr/>
        </p:nvPicPr>
        <p:blipFill>
          <a:blip r:embed="rId6"/>
          <a:stretch>
            <a:fillRect/>
          </a:stretch>
        </p:blipFill>
        <p:spPr>
          <a:xfrm>
            <a:off x="432008" y="2000885"/>
            <a:ext cx="5057402" cy="1844645"/>
          </a:xfrm>
          <a:prstGeom prst="rect">
            <a:avLst/>
          </a:prstGeom>
        </p:spPr>
      </p:pic>
      <p:pic>
        <p:nvPicPr>
          <p:cNvPr id="17" name="Picture 2" descr="C:\Users\Hp\Downloads\IMG-20230216-WA0012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08" y="6295519"/>
            <a:ext cx="1422397" cy="40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20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11</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xmlns="" id="{629B6D8B-8C78-43AD-8C60-4D4064D54FEF}"/>
              </a:ext>
            </a:extLst>
          </p:cNvPr>
          <p:cNvSpPr txBox="1"/>
          <p:nvPr/>
        </p:nvSpPr>
        <p:spPr>
          <a:xfrm>
            <a:off x="4003828" y="310209"/>
            <a:ext cx="7184631" cy="584775"/>
          </a:xfrm>
          <a:prstGeom prst="rect">
            <a:avLst/>
          </a:prstGeom>
          <a:noFill/>
        </p:spPr>
        <p:txBody>
          <a:bodyPr wrap="square" rtlCol="0">
            <a:spAutoFit/>
          </a:bodyPr>
          <a:lstStyle/>
          <a:p>
            <a:pPr algn="ctr"/>
            <a:r>
              <a:rPr lang="en-US" sz="3200" dirty="0"/>
              <a:t>Osman </a:t>
            </a:r>
            <a:r>
              <a:rPr lang="en-US" sz="3200" dirty="0" err="1"/>
              <a:t>Powertech</a:t>
            </a:r>
            <a:r>
              <a:rPr lang="en-US" sz="3200" dirty="0"/>
              <a:t> Professional Lighting</a:t>
            </a:r>
            <a:endParaRPr lang="en-AU" sz="3200" dirty="0"/>
          </a:p>
        </p:txBody>
      </p:sp>
      <p:sp>
        <p:nvSpPr>
          <p:cNvPr id="3" name="TextBox 2">
            <a:extLst>
              <a:ext uri="{FF2B5EF4-FFF2-40B4-BE49-F238E27FC236}">
                <a16:creationId xmlns:a16="http://schemas.microsoft.com/office/drawing/2014/main" xmlns="" id="{026BFE0F-8F38-4F47-9E29-5D2B45EDFA26}"/>
              </a:ext>
            </a:extLst>
          </p:cNvPr>
          <p:cNvSpPr txBox="1"/>
          <p:nvPr/>
        </p:nvSpPr>
        <p:spPr>
          <a:xfrm>
            <a:off x="781235" y="1216241"/>
            <a:ext cx="10978756" cy="923330"/>
          </a:xfrm>
          <a:prstGeom prst="rect">
            <a:avLst/>
          </a:prstGeom>
          <a:noFill/>
        </p:spPr>
        <p:txBody>
          <a:bodyPr wrap="square" rtlCol="0">
            <a:spAutoFit/>
          </a:bodyPr>
          <a:lstStyle/>
          <a:p>
            <a:r>
              <a:rPr lang="en-US" dirty="0" err="1"/>
              <a:t>Lumitech</a:t>
            </a:r>
            <a:r>
              <a:rPr lang="en-US" dirty="0"/>
              <a:t> management have 10 years experience in renewable energy business. Under this division we supply and installed Solar Home System ; Off-Grid, On-Grid &amp; Hybrid  Solar System; Solar Irrigation Pump; Solar System for Net-Metering; Solar Street Light under guidance of IDCOL and SREDA.</a:t>
            </a:r>
            <a:endParaRPr lang="en-AU" dirty="0"/>
          </a:p>
        </p:txBody>
      </p:sp>
      <p:cxnSp>
        <p:nvCxnSpPr>
          <p:cNvPr id="10" name="Straight Connector 9">
            <a:extLst>
              <a:ext uri="{FF2B5EF4-FFF2-40B4-BE49-F238E27FC236}">
                <a16:creationId xmlns:a16="http://schemas.microsoft.com/office/drawing/2014/main" xmlns="" id="{EA4D74A3-E03D-4FAC-94C2-E2F7A3FF5CFB}"/>
              </a:ext>
            </a:extLst>
          </p:cNvPr>
          <p:cNvCxnSpPr>
            <a:cxnSpLocks/>
          </p:cNvCxnSpPr>
          <p:nvPr/>
        </p:nvCxnSpPr>
        <p:spPr>
          <a:xfrm flipV="1">
            <a:off x="3379431" y="953727"/>
            <a:ext cx="3873625" cy="39049"/>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12" name="TextBox 11">
            <a:extLst>
              <a:ext uri="{FF2B5EF4-FFF2-40B4-BE49-F238E27FC236}">
                <a16:creationId xmlns:a16="http://schemas.microsoft.com/office/drawing/2014/main" xmlns="" id="{BCAD57A0-E30F-4A58-8E41-94EEC89FF314}"/>
              </a:ext>
            </a:extLst>
          </p:cNvPr>
          <p:cNvSpPr txBox="1"/>
          <p:nvPr/>
        </p:nvSpPr>
        <p:spPr>
          <a:xfrm>
            <a:off x="695746" y="2545587"/>
            <a:ext cx="4776495"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IDCOL &amp; SREDA Approved Products</a:t>
            </a:r>
            <a:endParaRPr lang="en-AU" dirty="0"/>
          </a:p>
        </p:txBody>
      </p:sp>
      <p:sp>
        <p:nvSpPr>
          <p:cNvPr id="4" name="TextBox 3">
            <a:extLst>
              <a:ext uri="{FF2B5EF4-FFF2-40B4-BE49-F238E27FC236}">
                <a16:creationId xmlns:a16="http://schemas.microsoft.com/office/drawing/2014/main" xmlns="" id="{F662353B-B8E6-4025-AB52-E6F2B2297C82}"/>
              </a:ext>
            </a:extLst>
          </p:cNvPr>
          <p:cNvSpPr txBox="1"/>
          <p:nvPr/>
        </p:nvSpPr>
        <p:spPr>
          <a:xfrm>
            <a:off x="695746" y="3129174"/>
            <a:ext cx="5140163" cy="2308324"/>
          </a:xfrm>
          <a:prstGeom prst="rect">
            <a:avLst/>
          </a:prstGeom>
          <a:noFill/>
        </p:spPr>
        <p:txBody>
          <a:bodyPr wrap="square" rtlCol="0">
            <a:spAutoFit/>
          </a:bodyPr>
          <a:lstStyle/>
          <a:p>
            <a:pPr marL="342900" indent="-342900">
              <a:buFont typeface="+mj-lt"/>
              <a:buAutoNum type="arabicPeriod"/>
            </a:pPr>
            <a:r>
              <a:rPr lang="en-US" dirty="0"/>
              <a:t>Solar Panel (30Wp to 330Wp)</a:t>
            </a:r>
          </a:p>
          <a:p>
            <a:pPr marL="342900" indent="-342900">
              <a:buFont typeface="+mj-lt"/>
              <a:buAutoNum type="arabicPeriod"/>
            </a:pPr>
            <a:r>
              <a:rPr lang="en-US" dirty="0"/>
              <a:t>Charge Controller</a:t>
            </a:r>
          </a:p>
          <a:p>
            <a:pPr marL="342900" indent="-342900">
              <a:buFont typeface="+mj-lt"/>
              <a:buAutoNum type="arabicPeriod"/>
            </a:pPr>
            <a:r>
              <a:rPr lang="en-US" dirty="0"/>
              <a:t>Off-Grid, On-Grid &amp; Hybrid Inverter</a:t>
            </a:r>
          </a:p>
          <a:p>
            <a:pPr marL="342900" indent="-342900">
              <a:buFont typeface="+mj-lt"/>
              <a:buAutoNum type="arabicPeriod"/>
            </a:pPr>
            <a:r>
              <a:rPr lang="en-US" dirty="0"/>
              <a:t>Solar Integrated Street Light (15W, 20W &amp; 30W)</a:t>
            </a:r>
          </a:p>
          <a:p>
            <a:pPr marL="342900" indent="-342900">
              <a:buFont typeface="+mj-lt"/>
              <a:buAutoNum type="arabicPeriod"/>
            </a:pPr>
            <a:r>
              <a:rPr lang="en-US" dirty="0"/>
              <a:t>LiFePO4 Battery for Solar Street Light</a:t>
            </a:r>
          </a:p>
          <a:p>
            <a:pPr marL="342900" indent="-342900">
              <a:buFont typeface="+mj-lt"/>
              <a:buAutoNum type="arabicPeriod"/>
            </a:pPr>
            <a:r>
              <a:rPr lang="en-US" dirty="0"/>
              <a:t>Irrigation Pump</a:t>
            </a:r>
          </a:p>
          <a:p>
            <a:pPr marL="342900" indent="-342900">
              <a:buFont typeface="+mj-lt"/>
              <a:buAutoNum type="arabicPeriod"/>
            </a:pPr>
            <a:endParaRPr lang="en-US" dirty="0"/>
          </a:p>
          <a:p>
            <a:pPr lvl="1"/>
            <a:endParaRPr lang="en-US" dirty="0"/>
          </a:p>
        </p:txBody>
      </p:sp>
      <p:pic>
        <p:nvPicPr>
          <p:cNvPr id="13" name="Picture 12">
            <a:extLst>
              <a:ext uri="{FF2B5EF4-FFF2-40B4-BE49-F238E27FC236}">
                <a16:creationId xmlns:a16="http://schemas.microsoft.com/office/drawing/2014/main" xmlns="" id="{F9EE1B48-C371-43BF-B586-A61BB3C8F5AB}"/>
              </a:ext>
            </a:extLst>
          </p:cNvPr>
          <p:cNvPicPr>
            <a:picLocks noChangeAspect="1"/>
          </p:cNvPicPr>
          <p:nvPr/>
        </p:nvPicPr>
        <p:blipFill>
          <a:blip r:embed="rId2"/>
          <a:stretch>
            <a:fillRect/>
          </a:stretch>
        </p:blipFill>
        <p:spPr>
          <a:xfrm>
            <a:off x="3388305" y="222207"/>
            <a:ext cx="815927" cy="731520"/>
          </a:xfrm>
          <a:prstGeom prst="rect">
            <a:avLst/>
          </a:prstGeom>
        </p:spPr>
      </p:pic>
      <p:pic>
        <p:nvPicPr>
          <p:cNvPr id="15" name="Picture 14">
            <a:extLst>
              <a:ext uri="{FF2B5EF4-FFF2-40B4-BE49-F238E27FC236}">
                <a16:creationId xmlns:a16="http://schemas.microsoft.com/office/drawing/2014/main" xmlns="" id="{3011FD2A-3635-48B4-9CDC-91E5A93F8827}"/>
              </a:ext>
            </a:extLst>
          </p:cNvPr>
          <p:cNvPicPr>
            <a:picLocks noChangeAspect="1"/>
          </p:cNvPicPr>
          <p:nvPr/>
        </p:nvPicPr>
        <p:blipFill>
          <a:blip r:embed="rId3"/>
          <a:stretch>
            <a:fillRect/>
          </a:stretch>
        </p:blipFill>
        <p:spPr>
          <a:xfrm>
            <a:off x="6270613" y="4535839"/>
            <a:ext cx="3125050" cy="1756278"/>
          </a:xfrm>
          <a:prstGeom prst="rect">
            <a:avLst/>
          </a:prstGeom>
        </p:spPr>
      </p:pic>
      <p:pic>
        <p:nvPicPr>
          <p:cNvPr id="17" name="Picture 16">
            <a:extLst>
              <a:ext uri="{FF2B5EF4-FFF2-40B4-BE49-F238E27FC236}">
                <a16:creationId xmlns:a16="http://schemas.microsoft.com/office/drawing/2014/main" xmlns="" id="{56C28BD1-AF94-47A8-AD52-59442EF6983F}"/>
              </a:ext>
            </a:extLst>
          </p:cNvPr>
          <p:cNvPicPr>
            <a:picLocks noChangeAspect="1"/>
          </p:cNvPicPr>
          <p:nvPr/>
        </p:nvPicPr>
        <p:blipFill>
          <a:blip r:embed="rId4"/>
          <a:stretch>
            <a:fillRect/>
          </a:stretch>
        </p:blipFill>
        <p:spPr>
          <a:xfrm>
            <a:off x="6719759" y="2079804"/>
            <a:ext cx="2397718" cy="2138409"/>
          </a:xfrm>
          <a:prstGeom prst="rect">
            <a:avLst/>
          </a:prstGeom>
        </p:spPr>
      </p:pic>
      <p:pic>
        <p:nvPicPr>
          <p:cNvPr id="19" name="Picture 18">
            <a:extLst>
              <a:ext uri="{FF2B5EF4-FFF2-40B4-BE49-F238E27FC236}">
                <a16:creationId xmlns:a16="http://schemas.microsoft.com/office/drawing/2014/main" xmlns="" id="{5AA40711-AD50-4787-9FB8-4D926FAAD6F2}"/>
              </a:ext>
            </a:extLst>
          </p:cNvPr>
          <p:cNvPicPr>
            <a:picLocks noChangeAspect="1"/>
          </p:cNvPicPr>
          <p:nvPr/>
        </p:nvPicPr>
        <p:blipFill>
          <a:blip r:embed="rId5"/>
          <a:stretch>
            <a:fillRect/>
          </a:stretch>
        </p:blipFill>
        <p:spPr>
          <a:xfrm>
            <a:off x="10327099" y="4741289"/>
            <a:ext cx="1133428" cy="1392418"/>
          </a:xfrm>
          <a:prstGeom prst="rect">
            <a:avLst/>
          </a:prstGeom>
        </p:spPr>
      </p:pic>
      <p:pic>
        <p:nvPicPr>
          <p:cNvPr id="21" name="Picture 20">
            <a:extLst>
              <a:ext uri="{FF2B5EF4-FFF2-40B4-BE49-F238E27FC236}">
                <a16:creationId xmlns:a16="http://schemas.microsoft.com/office/drawing/2014/main" xmlns="" id="{81509AD4-2C10-461A-BE6C-4CED44F1BEA6}"/>
              </a:ext>
            </a:extLst>
          </p:cNvPr>
          <p:cNvPicPr>
            <a:picLocks noChangeAspect="1"/>
          </p:cNvPicPr>
          <p:nvPr/>
        </p:nvPicPr>
        <p:blipFill>
          <a:blip r:embed="rId6"/>
          <a:stretch>
            <a:fillRect/>
          </a:stretch>
        </p:blipFill>
        <p:spPr>
          <a:xfrm>
            <a:off x="9464251" y="1816892"/>
            <a:ext cx="2411331" cy="2411331"/>
          </a:xfrm>
          <a:prstGeom prst="rect">
            <a:avLst/>
          </a:prstGeom>
        </p:spPr>
      </p:pic>
      <p:pic>
        <p:nvPicPr>
          <p:cNvPr id="25" name="Picture 24">
            <a:extLst>
              <a:ext uri="{FF2B5EF4-FFF2-40B4-BE49-F238E27FC236}">
                <a16:creationId xmlns:a16="http://schemas.microsoft.com/office/drawing/2014/main" xmlns="" id="{CA34627A-BC8C-4A1B-8F2F-9E06E637AC9B}"/>
              </a:ext>
            </a:extLst>
          </p:cNvPr>
          <p:cNvPicPr>
            <a:picLocks noChangeAspect="1"/>
          </p:cNvPicPr>
          <p:nvPr/>
        </p:nvPicPr>
        <p:blipFill>
          <a:blip r:embed="rId7"/>
          <a:stretch>
            <a:fillRect/>
          </a:stretch>
        </p:blipFill>
        <p:spPr>
          <a:xfrm>
            <a:off x="4003829" y="4622206"/>
            <a:ext cx="1287303" cy="1630584"/>
          </a:xfrm>
          <a:prstGeom prst="rect">
            <a:avLst/>
          </a:prstGeom>
        </p:spPr>
      </p:pic>
      <p:pic>
        <p:nvPicPr>
          <p:cNvPr id="27" name="Picture 26">
            <a:extLst>
              <a:ext uri="{FF2B5EF4-FFF2-40B4-BE49-F238E27FC236}">
                <a16:creationId xmlns:a16="http://schemas.microsoft.com/office/drawing/2014/main" xmlns="" id="{0A7410EF-337D-4087-B417-A510C8BF3D93}"/>
              </a:ext>
            </a:extLst>
          </p:cNvPr>
          <p:cNvPicPr>
            <a:picLocks noChangeAspect="1"/>
          </p:cNvPicPr>
          <p:nvPr/>
        </p:nvPicPr>
        <p:blipFill>
          <a:blip r:embed="rId8"/>
          <a:stretch>
            <a:fillRect/>
          </a:stretch>
        </p:blipFill>
        <p:spPr>
          <a:xfrm>
            <a:off x="1246835" y="4958999"/>
            <a:ext cx="1424424" cy="1195099"/>
          </a:xfrm>
          <a:prstGeom prst="rect">
            <a:avLst/>
          </a:prstGeom>
        </p:spPr>
      </p:pic>
      <p:sp>
        <p:nvSpPr>
          <p:cNvPr id="28" name="TextBox 27">
            <a:extLst>
              <a:ext uri="{FF2B5EF4-FFF2-40B4-BE49-F238E27FC236}">
                <a16:creationId xmlns:a16="http://schemas.microsoft.com/office/drawing/2014/main" xmlns="" id="{09EBD7AA-7FAC-418A-B144-D33ADA8ADC57}"/>
              </a:ext>
            </a:extLst>
          </p:cNvPr>
          <p:cNvSpPr txBox="1"/>
          <p:nvPr/>
        </p:nvSpPr>
        <p:spPr>
          <a:xfrm>
            <a:off x="1106566" y="6060814"/>
            <a:ext cx="1939509" cy="276999"/>
          </a:xfrm>
          <a:prstGeom prst="rect">
            <a:avLst/>
          </a:prstGeom>
          <a:noFill/>
        </p:spPr>
        <p:txBody>
          <a:bodyPr wrap="square" rtlCol="0">
            <a:spAutoFit/>
          </a:bodyPr>
          <a:lstStyle/>
          <a:p>
            <a:r>
              <a:rPr lang="en-US" sz="1200" dirty="0"/>
              <a:t>Solar Charge Controller</a:t>
            </a:r>
            <a:endParaRPr lang="en-AU" sz="1200" dirty="0"/>
          </a:p>
        </p:txBody>
      </p:sp>
      <p:sp>
        <p:nvSpPr>
          <p:cNvPr id="29" name="TextBox 28">
            <a:extLst>
              <a:ext uri="{FF2B5EF4-FFF2-40B4-BE49-F238E27FC236}">
                <a16:creationId xmlns:a16="http://schemas.microsoft.com/office/drawing/2014/main" xmlns="" id="{ECE5E9A3-FE5E-45AC-850E-A8411C661E72}"/>
              </a:ext>
            </a:extLst>
          </p:cNvPr>
          <p:cNvSpPr txBox="1"/>
          <p:nvPr/>
        </p:nvSpPr>
        <p:spPr>
          <a:xfrm>
            <a:off x="3730362" y="6292117"/>
            <a:ext cx="1939509" cy="276999"/>
          </a:xfrm>
          <a:prstGeom prst="rect">
            <a:avLst/>
          </a:prstGeom>
          <a:noFill/>
        </p:spPr>
        <p:txBody>
          <a:bodyPr wrap="square" rtlCol="0">
            <a:spAutoFit/>
          </a:bodyPr>
          <a:lstStyle/>
          <a:p>
            <a:pPr algn="ctr"/>
            <a:r>
              <a:rPr lang="en-US" sz="1200" dirty="0"/>
              <a:t>Solar Inverter</a:t>
            </a:r>
            <a:endParaRPr lang="en-AU" sz="1200" dirty="0"/>
          </a:p>
        </p:txBody>
      </p:sp>
      <p:sp>
        <p:nvSpPr>
          <p:cNvPr id="30" name="TextBox 29">
            <a:extLst>
              <a:ext uri="{FF2B5EF4-FFF2-40B4-BE49-F238E27FC236}">
                <a16:creationId xmlns:a16="http://schemas.microsoft.com/office/drawing/2014/main" xmlns="" id="{6238AF36-ECCB-41BB-BF07-D5E76B701959}"/>
              </a:ext>
            </a:extLst>
          </p:cNvPr>
          <p:cNvSpPr txBox="1"/>
          <p:nvPr/>
        </p:nvSpPr>
        <p:spPr>
          <a:xfrm>
            <a:off x="6991425" y="6296046"/>
            <a:ext cx="1939509" cy="276999"/>
          </a:xfrm>
          <a:prstGeom prst="rect">
            <a:avLst/>
          </a:prstGeom>
          <a:noFill/>
        </p:spPr>
        <p:txBody>
          <a:bodyPr wrap="square" rtlCol="0">
            <a:spAutoFit/>
          </a:bodyPr>
          <a:lstStyle/>
          <a:p>
            <a:pPr algn="ctr"/>
            <a:r>
              <a:rPr lang="en-US" sz="1200" dirty="0"/>
              <a:t>Solar Pane</a:t>
            </a:r>
            <a:endParaRPr lang="en-AU" sz="1200" dirty="0"/>
          </a:p>
        </p:txBody>
      </p:sp>
      <p:sp>
        <p:nvSpPr>
          <p:cNvPr id="31" name="TextBox 30">
            <a:extLst>
              <a:ext uri="{FF2B5EF4-FFF2-40B4-BE49-F238E27FC236}">
                <a16:creationId xmlns:a16="http://schemas.microsoft.com/office/drawing/2014/main" xmlns="" id="{5208F6AD-A78C-4D57-8D3B-052834C4F37F}"/>
              </a:ext>
            </a:extLst>
          </p:cNvPr>
          <p:cNvSpPr txBox="1"/>
          <p:nvPr/>
        </p:nvSpPr>
        <p:spPr>
          <a:xfrm>
            <a:off x="9924058" y="6284694"/>
            <a:ext cx="1939509" cy="276999"/>
          </a:xfrm>
          <a:prstGeom prst="rect">
            <a:avLst/>
          </a:prstGeom>
          <a:noFill/>
        </p:spPr>
        <p:txBody>
          <a:bodyPr wrap="square" rtlCol="0">
            <a:spAutoFit/>
          </a:bodyPr>
          <a:lstStyle/>
          <a:p>
            <a:pPr algn="ctr"/>
            <a:r>
              <a:rPr lang="en-US" sz="1200" dirty="0"/>
              <a:t>LiFePO4 Battery</a:t>
            </a:r>
            <a:endParaRPr lang="en-AU" sz="1200" dirty="0"/>
          </a:p>
        </p:txBody>
      </p:sp>
      <p:sp>
        <p:nvSpPr>
          <p:cNvPr id="32" name="TextBox 31">
            <a:extLst>
              <a:ext uri="{FF2B5EF4-FFF2-40B4-BE49-F238E27FC236}">
                <a16:creationId xmlns:a16="http://schemas.microsoft.com/office/drawing/2014/main" xmlns="" id="{CDFA852E-3F75-4A9F-A810-E0692429DFFD}"/>
              </a:ext>
            </a:extLst>
          </p:cNvPr>
          <p:cNvSpPr txBox="1"/>
          <p:nvPr/>
        </p:nvSpPr>
        <p:spPr>
          <a:xfrm>
            <a:off x="6366158" y="4233279"/>
            <a:ext cx="1939509" cy="276999"/>
          </a:xfrm>
          <a:prstGeom prst="rect">
            <a:avLst/>
          </a:prstGeom>
          <a:noFill/>
        </p:spPr>
        <p:txBody>
          <a:bodyPr wrap="square" rtlCol="0">
            <a:spAutoFit/>
          </a:bodyPr>
          <a:lstStyle/>
          <a:p>
            <a:pPr algn="ctr"/>
            <a:r>
              <a:rPr lang="en-US" sz="1200" dirty="0"/>
              <a:t>Solar Irrigation Pump</a:t>
            </a:r>
            <a:endParaRPr lang="en-AU" sz="1200" dirty="0"/>
          </a:p>
        </p:txBody>
      </p:sp>
      <p:sp>
        <p:nvSpPr>
          <p:cNvPr id="33" name="TextBox 32">
            <a:extLst>
              <a:ext uri="{FF2B5EF4-FFF2-40B4-BE49-F238E27FC236}">
                <a16:creationId xmlns:a16="http://schemas.microsoft.com/office/drawing/2014/main" xmlns="" id="{5019FA8B-C17D-45FA-B1FA-D285D4E31628}"/>
              </a:ext>
            </a:extLst>
          </p:cNvPr>
          <p:cNvSpPr txBox="1"/>
          <p:nvPr/>
        </p:nvSpPr>
        <p:spPr>
          <a:xfrm>
            <a:off x="9478706" y="4233279"/>
            <a:ext cx="1939509" cy="276999"/>
          </a:xfrm>
          <a:prstGeom prst="rect">
            <a:avLst/>
          </a:prstGeom>
          <a:noFill/>
        </p:spPr>
        <p:txBody>
          <a:bodyPr wrap="square" rtlCol="0">
            <a:spAutoFit/>
          </a:bodyPr>
          <a:lstStyle/>
          <a:p>
            <a:pPr algn="ctr"/>
            <a:r>
              <a:rPr lang="en-US" sz="1200" dirty="0"/>
              <a:t>Solar Street Light</a:t>
            </a:r>
            <a:endParaRPr lang="en-AU" sz="1200" dirty="0"/>
          </a:p>
        </p:txBody>
      </p:sp>
      <p:pic>
        <p:nvPicPr>
          <p:cNvPr id="24" name="Picture 2" descr="C:\Users\Hp\Downloads\IMG-20230216-WA0012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358" y="6380346"/>
            <a:ext cx="1245934" cy="35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615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12</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xmlns="" id="{629B6D8B-8C78-43AD-8C60-4D4064D54FEF}"/>
              </a:ext>
            </a:extLst>
          </p:cNvPr>
          <p:cNvSpPr txBox="1"/>
          <p:nvPr/>
        </p:nvSpPr>
        <p:spPr>
          <a:xfrm>
            <a:off x="4003829" y="310209"/>
            <a:ext cx="7443424" cy="584775"/>
          </a:xfrm>
          <a:prstGeom prst="rect">
            <a:avLst/>
          </a:prstGeom>
          <a:noFill/>
        </p:spPr>
        <p:txBody>
          <a:bodyPr wrap="square" rtlCol="0">
            <a:spAutoFit/>
          </a:bodyPr>
          <a:lstStyle/>
          <a:p>
            <a:pPr algn="ctr"/>
            <a:r>
              <a:rPr lang="en-US" sz="3200" dirty="0"/>
              <a:t>Osman </a:t>
            </a:r>
            <a:r>
              <a:rPr lang="en-US" sz="3200" dirty="0" err="1"/>
              <a:t>Powertech</a:t>
            </a:r>
            <a:r>
              <a:rPr lang="en-US" sz="3200" dirty="0"/>
              <a:t> Professional Lighting</a:t>
            </a:r>
            <a:endParaRPr lang="en-AU" sz="3200" dirty="0"/>
          </a:p>
        </p:txBody>
      </p:sp>
      <p:cxnSp>
        <p:nvCxnSpPr>
          <p:cNvPr id="10" name="Straight Connector 9">
            <a:extLst>
              <a:ext uri="{FF2B5EF4-FFF2-40B4-BE49-F238E27FC236}">
                <a16:creationId xmlns:a16="http://schemas.microsoft.com/office/drawing/2014/main" xmlns="" id="{EA4D74A3-E03D-4FAC-94C2-E2F7A3FF5CFB}"/>
              </a:ext>
            </a:extLst>
          </p:cNvPr>
          <p:cNvCxnSpPr>
            <a:cxnSpLocks/>
          </p:cNvCxnSpPr>
          <p:nvPr/>
        </p:nvCxnSpPr>
        <p:spPr>
          <a:xfrm flipV="1">
            <a:off x="3379431" y="953727"/>
            <a:ext cx="3873625" cy="39049"/>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12" name="TextBox 11">
            <a:extLst>
              <a:ext uri="{FF2B5EF4-FFF2-40B4-BE49-F238E27FC236}">
                <a16:creationId xmlns:a16="http://schemas.microsoft.com/office/drawing/2014/main" xmlns="" id="{BCAD57A0-E30F-4A58-8E41-94EEC89FF314}"/>
              </a:ext>
            </a:extLst>
          </p:cNvPr>
          <p:cNvSpPr txBox="1"/>
          <p:nvPr/>
        </p:nvSpPr>
        <p:spPr>
          <a:xfrm>
            <a:off x="695746" y="1211625"/>
            <a:ext cx="4776495"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Our Services :</a:t>
            </a:r>
            <a:endParaRPr lang="en-AU" dirty="0"/>
          </a:p>
        </p:txBody>
      </p:sp>
      <p:sp>
        <p:nvSpPr>
          <p:cNvPr id="4" name="TextBox 3">
            <a:extLst>
              <a:ext uri="{FF2B5EF4-FFF2-40B4-BE49-F238E27FC236}">
                <a16:creationId xmlns:a16="http://schemas.microsoft.com/office/drawing/2014/main" xmlns="" id="{F662353B-B8E6-4025-AB52-E6F2B2297C82}"/>
              </a:ext>
            </a:extLst>
          </p:cNvPr>
          <p:cNvSpPr txBox="1"/>
          <p:nvPr/>
        </p:nvSpPr>
        <p:spPr>
          <a:xfrm>
            <a:off x="529708" y="1731522"/>
            <a:ext cx="6723348" cy="5509200"/>
          </a:xfrm>
          <a:prstGeom prst="rect">
            <a:avLst/>
          </a:prstGeom>
          <a:noFill/>
        </p:spPr>
        <p:txBody>
          <a:bodyPr wrap="square" rtlCol="0">
            <a:spAutoFit/>
          </a:bodyPr>
          <a:lstStyle/>
          <a:p>
            <a:pPr marL="285750" indent="-285750">
              <a:buFont typeface="Wingdings" panose="05000000000000000000" pitchFamily="2" charset="2"/>
              <a:buChar char="Ø"/>
            </a:pPr>
            <a:r>
              <a:rPr lang="en-US" sz="1600" b="0" dirty="0">
                <a:solidFill>
                  <a:schemeClr val="tx1"/>
                </a:solidFill>
                <a:latin typeface="Arial Narrow" panose="020B0606020202030204" pitchFamily="34" charset="0"/>
              </a:rPr>
              <a:t>We can provide design for Solar System under IDCOL &amp; SREDA guide lines, System commissioning work (1KWp to 500KWp) with battery/With out Battery Back up. Also provide major product which is related of this system (Solar PV Module, Charge Controller (PWM + MPPT), On Grid, Off Grid, Hybrid Inverter, Battery, Bi Directional Inverter) and other related structure &amp; accessories </a:t>
            </a:r>
          </a:p>
          <a:p>
            <a:pPr marL="285750" indent="-285750">
              <a:buFont typeface="Wingdings" panose="05000000000000000000" pitchFamily="2" charset="2"/>
              <a:buChar char="Ø"/>
            </a:pPr>
            <a:endParaRPr lang="en-US" sz="1600" dirty="0">
              <a:latin typeface="Arial Narrow" panose="020B0606020202030204" pitchFamily="34" charset="0"/>
            </a:endParaRP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pPr marL="285750" indent="-285750" algn="just">
              <a:buFont typeface="Wingdings" panose="05000000000000000000" pitchFamily="2" charset="2"/>
              <a:buChar char="Ø"/>
            </a:pPr>
            <a:r>
              <a:rPr lang="en-US" sz="1600" b="0" dirty="0">
                <a:solidFill>
                  <a:schemeClr val="tx1"/>
                </a:solidFill>
                <a:latin typeface="Arial Narrow" panose="020B0606020202030204" pitchFamily="34" charset="0"/>
              </a:rPr>
              <a:t>We can provide design for Solar Street Light under IDCOL &amp; SREDA guide lines, System commissioning work (15W,20W,30W LED Street Light). We provide full related product (Solar PV Module, LED DC Street Light with Battery &amp; Controller), GI Pole with Fabrication and Civil Related Work and other related accessories.</a:t>
            </a:r>
          </a:p>
          <a:p>
            <a:pPr marL="285750" indent="-285750">
              <a:buFont typeface="Wingdings" panose="05000000000000000000" pitchFamily="2" charset="2"/>
              <a:buChar char="Ø"/>
            </a:pPr>
            <a:endParaRPr lang="en-US" sz="1600" dirty="0">
              <a:latin typeface="Arial Narrow" panose="020B0606020202030204" pitchFamily="34" charset="0"/>
            </a:endParaRPr>
          </a:p>
          <a:p>
            <a:pPr marL="285750" indent="-285750">
              <a:buFont typeface="Wingdings" panose="05000000000000000000" pitchFamily="2" charset="2"/>
              <a:buChar char="Ø"/>
            </a:pPr>
            <a:endParaRPr lang="en-US" sz="1600" dirty="0">
              <a:latin typeface="Arial Narrow" panose="020B0606020202030204" pitchFamily="34" charset="0"/>
            </a:endParaRP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pPr marL="285750" indent="-285750">
              <a:buFont typeface="Wingdings" panose="05000000000000000000" pitchFamily="2" charset="2"/>
              <a:buChar char="Ø"/>
            </a:pPr>
            <a:r>
              <a:rPr lang="en-US" sz="1600" b="0" dirty="0">
                <a:solidFill>
                  <a:schemeClr val="tx1"/>
                </a:solidFill>
                <a:latin typeface="Arial Narrow" panose="020B0606020202030204" pitchFamily="34" charset="0"/>
              </a:rPr>
              <a:t>We design, supply and installed Solar </a:t>
            </a:r>
            <a:r>
              <a:rPr lang="en-US" sz="1600" b="0" dirty="0" err="1">
                <a:solidFill>
                  <a:schemeClr val="tx1"/>
                </a:solidFill>
                <a:latin typeface="Arial Narrow" panose="020B0606020202030204" pitchFamily="34" charset="0"/>
              </a:rPr>
              <a:t>Irregation</a:t>
            </a:r>
            <a:r>
              <a:rPr lang="en-US" sz="1600" b="0" dirty="0">
                <a:solidFill>
                  <a:schemeClr val="tx1"/>
                </a:solidFill>
                <a:latin typeface="Arial Narrow" panose="020B0606020202030204" pitchFamily="34" charset="0"/>
              </a:rPr>
              <a:t> project (Solar PV Module, Pump Controller, Submersible/Surface Pump, Solar Frame, Boring) </a:t>
            </a:r>
            <a:r>
              <a:rPr lang="en-US" sz="1600" b="0" dirty="0" err="1">
                <a:solidFill>
                  <a:schemeClr val="tx1"/>
                </a:solidFill>
                <a:latin typeface="Arial Narrow" panose="020B0606020202030204" pitchFamily="34" charset="0"/>
              </a:rPr>
              <a:t>etc</a:t>
            </a:r>
            <a:r>
              <a:rPr lang="en-US" sz="1600" b="0" dirty="0">
                <a:solidFill>
                  <a:schemeClr val="tx1"/>
                </a:solidFill>
                <a:latin typeface="Arial Narrow" panose="020B0606020202030204" pitchFamily="34" charset="0"/>
              </a:rPr>
              <a:t> under IDCOL and SREDA guide lines.</a:t>
            </a: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endParaRPr lang="en-US" sz="1600" dirty="0"/>
          </a:p>
          <a:p>
            <a:pPr lvl="1"/>
            <a:endParaRPr lang="en-US" sz="1600" dirty="0"/>
          </a:p>
        </p:txBody>
      </p:sp>
      <p:pic>
        <p:nvPicPr>
          <p:cNvPr id="13" name="Picture 12">
            <a:extLst>
              <a:ext uri="{FF2B5EF4-FFF2-40B4-BE49-F238E27FC236}">
                <a16:creationId xmlns:a16="http://schemas.microsoft.com/office/drawing/2014/main" xmlns="" id="{F9EE1B48-C371-43BF-B586-A61BB3C8F5AB}"/>
              </a:ext>
            </a:extLst>
          </p:cNvPr>
          <p:cNvPicPr>
            <a:picLocks noChangeAspect="1"/>
          </p:cNvPicPr>
          <p:nvPr/>
        </p:nvPicPr>
        <p:blipFill>
          <a:blip r:embed="rId2"/>
          <a:stretch>
            <a:fillRect/>
          </a:stretch>
        </p:blipFill>
        <p:spPr>
          <a:xfrm>
            <a:off x="3388305" y="222207"/>
            <a:ext cx="815927" cy="731520"/>
          </a:xfrm>
          <a:prstGeom prst="rect">
            <a:avLst/>
          </a:prstGeom>
        </p:spPr>
      </p:pic>
      <p:pic>
        <p:nvPicPr>
          <p:cNvPr id="24" name="Picture 3" descr="H:\Local Disk F\Company Doc\Photo\5.23 KWp\DSC00018.JPG">
            <a:extLst>
              <a:ext uri="{FF2B5EF4-FFF2-40B4-BE49-F238E27FC236}">
                <a16:creationId xmlns:a16="http://schemas.microsoft.com/office/drawing/2014/main" xmlns="" id="{40224BEB-1069-4FD4-B4B9-A64B60E10F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3454" y="1731522"/>
            <a:ext cx="2823024" cy="19498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84E9469B-3904-4BAC-AC0C-F12F4CF214E5}"/>
              </a:ext>
            </a:extLst>
          </p:cNvPr>
          <p:cNvPicPr>
            <a:picLocks noChangeAspect="1"/>
          </p:cNvPicPr>
          <p:nvPr/>
        </p:nvPicPr>
        <p:blipFill>
          <a:blip r:embed="rId4"/>
          <a:stretch>
            <a:fillRect/>
          </a:stretch>
        </p:blipFill>
        <p:spPr>
          <a:xfrm>
            <a:off x="7415822" y="2786643"/>
            <a:ext cx="2130663" cy="2675003"/>
          </a:xfrm>
          <a:prstGeom prst="rect">
            <a:avLst/>
          </a:prstGeom>
        </p:spPr>
      </p:pic>
      <p:pic>
        <p:nvPicPr>
          <p:cNvPr id="34" name="Picture 33">
            <a:extLst>
              <a:ext uri="{FF2B5EF4-FFF2-40B4-BE49-F238E27FC236}">
                <a16:creationId xmlns:a16="http://schemas.microsoft.com/office/drawing/2014/main" xmlns="" id="{065BCC22-FBDB-4233-A516-36194C675426}"/>
              </a:ext>
            </a:extLst>
          </p:cNvPr>
          <p:cNvPicPr>
            <a:picLocks noChangeAspect="1"/>
          </p:cNvPicPr>
          <p:nvPr/>
        </p:nvPicPr>
        <p:blipFill>
          <a:blip r:embed="rId5"/>
          <a:stretch>
            <a:fillRect/>
          </a:stretch>
        </p:blipFill>
        <p:spPr>
          <a:xfrm>
            <a:off x="8839268" y="4047466"/>
            <a:ext cx="2823024" cy="2263298"/>
          </a:xfrm>
          <a:prstGeom prst="rect">
            <a:avLst/>
          </a:prstGeom>
        </p:spPr>
      </p:pic>
      <p:pic>
        <p:nvPicPr>
          <p:cNvPr id="14" name="Picture 2" descr="C:\Users\Hp\Downloads\IMG-20230216-WA0012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89" y="6244991"/>
            <a:ext cx="1767303" cy="50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21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13</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xmlns="" id="{629B6D8B-8C78-43AD-8C60-4D4064D54FEF}"/>
              </a:ext>
            </a:extLst>
          </p:cNvPr>
          <p:cNvSpPr txBox="1"/>
          <p:nvPr/>
        </p:nvSpPr>
        <p:spPr>
          <a:xfrm>
            <a:off x="4003828" y="310209"/>
            <a:ext cx="7417545" cy="584775"/>
          </a:xfrm>
          <a:prstGeom prst="rect">
            <a:avLst/>
          </a:prstGeom>
          <a:noFill/>
        </p:spPr>
        <p:txBody>
          <a:bodyPr wrap="square" rtlCol="0">
            <a:spAutoFit/>
          </a:bodyPr>
          <a:lstStyle/>
          <a:p>
            <a:pPr algn="ctr"/>
            <a:r>
              <a:rPr lang="en-US" sz="3200" dirty="0"/>
              <a:t>Osman </a:t>
            </a:r>
            <a:r>
              <a:rPr lang="en-US" sz="3200" dirty="0" err="1"/>
              <a:t>Powertech</a:t>
            </a:r>
            <a:r>
              <a:rPr lang="en-US" sz="3200" dirty="0"/>
              <a:t> Professional Lighting</a:t>
            </a:r>
            <a:endParaRPr lang="en-AU" sz="3200" dirty="0"/>
          </a:p>
        </p:txBody>
      </p:sp>
      <p:cxnSp>
        <p:nvCxnSpPr>
          <p:cNvPr id="10" name="Straight Connector 9">
            <a:extLst>
              <a:ext uri="{FF2B5EF4-FFF2-40B4-BE49-F238E27FC236}">
                <a16:creationId xmlns:a16="http://schemas.microsoft.com/office/drawing/2014/main" xmlns="" id="{EA4D74A3-E03D-4FAC-94C2-E2F7A3FF5CFB}"/>
              </a:ext>
            </a:extLst>
          </p:cNvPr>
          <p:cNvCxnSpPr>
            <a:cxnSpLocks/>
          </p:cNvCxnSpPr>
          <p:nvPr/>
        </p:nvCxnSpPr>
        <p:spPr>
          <a:xfrm flipV="1">
            <a:off x="3379431" y="953727"/>
            <a:ext cx="3873625" cy="39049"/>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12" name="TextBox 11">
            <a:extLst>
              <a:ext uri="{FF2B5EF4-FFF2-40B4-BE49-F238E27FC236}">
                <a16:creationId xmlns:a16="http://schemas.microsoft.com/office/drawing/2014/main" xmlns="" id="{BCAD57A0-E30F-4A58-8E41-94EEC89FF314}"/>
              </a:ext>
            </a:extLst>
          </p:cNvPr>
          <p:cNvSpPr txBox="1"/>
          <p:nvPr/>
        </p:nvSpPr>
        <p:spPr>
          <a:xfrm>
            <a:off x="893376" y="1206153"/>
            <a:ext cx="4776495"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Management Experience :</a:t>
            </a:r>
            <a:endParaRPr lang="en-AU" dirty="0"/>
          </a:p>
        </p:txBody>
      </p:sp>
      <p:sp>
        <p:nvSpPr>
          <p:cNvPr id="4" name="TextBox 3">
            <a:extLst>
              <a:ext uri="{FF2B5EF4-FFF2-40B4-BE49-F238E27FC236}">
                <a16:creationId xmlns:a16="http://schemas.microsoft.com/office/drawing/2014/main" xmlns="" id="{F662353B-B8E6-4025-AB52-E6F2B2297C82}"/>
              </a:ext>
            </a:extLst>
          </p:cNvPr>
          <p:cNvSpPr txBox="1"/>
          <p:nvPr/>
        </p:nvSpPr>
        <p:spPr>
          <a:xfrm>
            <a:off x="536278" y="1710461"/>
            <a:ext cx="7335908" cy="4770537"/>
          </a:xfrm>
          <a:prstGeom prst="rect">
            <a:avLst/>
          </a:prstGeom>
          <a:noFill/>
        </p:spPr>
        <p:txBody>
          <a:bodyPr wrap="square" rtlCol="0">
            <a:spAutoFit/>
          </a:bodyPr>
          <a:lstStyle/>
          <a:p>
            <a:pPr marL="285750" indent="-285750">
              <a:buFont typeface="Wingdings" panose="05000000000000000000" pitchFamily="2" charset="2"/>
              <a:buChar char="Ø"/>
            </a:pPr>
            <a:r>
              <a:rPr lang="en-US" sz="1600" b="0" dirty="0">
                <a:solidFill>
                  <a:schemeClr val="tx1"/>
                </a:solidFill>
                <a:latin typeface="Arial Narrow" panose="020B0606020202030204" pitchFamily="34" charset="0"/>
              </a:rPr>
              <a:t>Our managements have experienced to set up </a:t>
            </a:r>
            <a:r>
              <a:rPr lang="en-US" sz="1600" dirty="0">
                <a:solidFill>
                  <a:schemeClr val="tx1"/>
                </a:solidFill>
                <a:latin typeface="Arial Narrow" panose="020B0606020202030204" pitchFamily="34" charset="0"/>
              </a:rPr>
              <a:t>179 branch offices </a:t>
            </a:r>
            <a:r>
              <a:rPr lang="en-US" sz="1600" b="0" dirty="0">
                <a:solidFill>
                  <a:schemeClr val="tx1"/>
                </a:solidFill>
                <a:latin typeface="Arial Narrow" panose="020B0606020202030204" pitchFamily="34" charset="0"/>
              </a:rPr>
              <a:t>and installed </a:t>
            </a:r>
            <a:r>
              <a:rPr lang="en-US" sz="1600" dirty="0">
                <a:solidFill>
                  <a:schemeClr val="tx1"/>
                </a:solidFill>
                <a:latin typeface="Arial Narrow" panose="020B0606020202030204" pitchFamily="34" charset="0"/>
              </a:rPr>
              <a:t>100,643 nos. SHS</a:t>
            </a:r>
            <a:r>
              <a:rPr lang="en-US" sz="1600" b="0" dirty="0">
                <a:solidFill>
                  <a:schemeClr val="tx1"/>
                </a:solidFill>
                <a:latin typeface="Arial Narrow" panose="020B0606020202030204" pitchFamily="34" charset="0"/>
              </a:rPr>
              <a:t>, total capacity around </a:t>
            </a:r>
            <a:r>
              <a:rPr lang="en-US" sz="1600" dirty="0">
                <a:solidFill>
                  <a:schemeClr val="tx1"/>
                </a:solidFill>
                <a:latin typeface="Arial Narrow" panose="020B0606020202030204" pitchFamily="34" charset="0"/>
              </a:rPr>
              <a:t>8.5 MW </a:t>
            </a:r>
            <a:r>
              <a:rPr lang="en-US" sz="1600" b="0" dirty="0">
                <a:solidFill>
                  <a:schemeClr val="tx1"/>
                </a:solidFill>
                <a:latin typeface="Arial Narrow" panose="020B0606020202030204" pitchFamily="34" charset="0"/>
              </a:rPr>
              <a:t>in different Rural Off-Grid areas of Bangladesh. </a:t>
            </a:r>
          </a:p>
          <a:p>
            <a:pPr marL="285750" indent="-285750">
              <a:buFont typeface="Wingdings" panose="05000000000000000000" pitchFamily="2" charset="2"/>
              <a:buChar char="Ø"/>
            </a:pPr>
            <a:endParaRPr lang="en-US" sz="1600" dirty="0">
              <a:latin typeface="Arial Narrow" panose="020B0606020202030204" pitchFamily="34" charset="0"/>
            </a:endParaRPr>
          </a:p>
          <a:p>
            <a:pPr marL="285750" indent="-285750">
              <a:buFont typeface="Wingdings" panose="05000000000000000000" pitchFamily="2" charset="2"/>
              <a:buChar char="Ø"/>
            </a:pPr>
            <a:r>
              <a:rPr lang="en-US" sz="1600" b="0" dirty="0">
                <a:solidFill>
                  <a:schemeClr val="tx1"/>
                </a:solidFill>
                <a:latin typeface="Arial Narrow" panose="020B0606020202030204" pitchFamily="34" charset="0"/>
              </a:rPr>
              <a:t>Have installed 1425 nos. Solar Roof Top System (total capacity 2.45 MW) in the Roof of different House Buildings and industries of different cities and industrial areas of Bangladesh. </a:t>
            </a: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pPr marL="285750" indent="-285750">
              <a:buFont typeface="Wingdings" panose="05000000000000000000" pitchFamily="2" charset="2"/>
              <a:buChar char="Ø"/>
            </a:pPr>
            <a:r>
              <a:rPr lang="en-US" sz="1600" b="0" dirty="0">
                <a:solidFill>
                  <a:schemeClr val="tx1"/>
                </a:solidFill>
                <a:latin typeface="Arial Narrow" panose="020B0606020202030204" pitchFamily="34" charset="0"/>
              </a:rPr>
              <a:t>Have installed 15,705 nos. Solar Street Lights in different Off Grid and On Grid areas of Bangladesh</a:t>
            </a:r>
          </a:p>
          <a:p>
            <a:pPr marL="285750" indent="-285750">
              <a:buFont typeface="Wingdings" panose="05000000000000000000" pitchFamily="2" charset="2"/>
              <a:buChar char="Ø"/>
            </a:pPr>
            <a:endParaRPr lang="en-US" sz="1600" b="0" dirty="0">
              <a:solidFill>
                <a:schemeClr val="tx1"/>
              </a:solidFill>
              <a:latin typeface="Arial Narrow" panose="020B0606020202030204" pitchFamily="34" charset="0"/>
            </a:endParaRPr>
          </a:p>
          <a:p>
            <a:pPr marL="285750" indent="-285750" algn="just">
              <a:buFont typeface="Wingdings" panose="05000000000000000000" pitchFamily="2" charset="2"/>
              <a:buChar char="Ø"/>
            </a:pPr>
            <a:r>
              <a:rPr lang="en-US" sz="1600" b="0" dirty="0">
                <a:latin typeface="Arial Narrow" panose="020B0606020202030204" pitchFamily="34" charset="0"/>
              </a:rPr>
              <a:t>Have installed 62 nos. Solar Irrigation Pump in different Off Grid and On Grid areas of Bangladesh as a replacement of Diesel Pump.</a:t>
            </a:r>
          </a:p>
          <a:p>
            <a:pPr marL="285750" indent="-285750" algn="just">
              <a:buFont typeface="Wingdings" panose="05000000000000000000" pitchFamily="2" charset="2"/>
              <a:buChar char="Ø"/>
            </a:pPr>
            <a:endParaRPr lang="en-US" sz="1600" b="0" dirty="0">
              <a:latin typeface="Arial Narrow" panose="020B0606020202030204" pitchFamily="34" charset="0"/>
            </a:endParaRPr>
          </a:p>
          <a:p>
            <a:pPr marL="285750" indent="-285750" algn="just">
              <a:buFont typeface="Wingdings" panose="05000000000000000000" pitchFamily="2" charset="2"/>
              <a:buChar char="Ø"/>
            </a:pPr>
            <a:r>
              <a:rPr lang="en-US" sz="1600" b="0" dirty="0">
                <a:solidFill>
                  <a:schemeClr val="tx1"/>
                </a:solidFill>
                <a:latin typeface="Arial Narrow" panose="020B0606020202030204" pitchFamily="34" charset="0"/>
                <a:ea typeface="Rockwell" panose="02060603020205020403" pitchFamily="18" charset="0"/>
                <a:cs typeface="Times New Roman" panose="02020603050405020304" pitchFamily="18" charset="0"/>
              </a:rPr>
              <a:t>To implement the GREEN ENERGY in all Base Transmission Station (BTS), have installed 213 nos. Solar, Battery and Generator hybrid systems.  </a:t>
            </a:r>
          </a:p>
          <a:p>
            <a:pPr marL="285750" indent="-285750" algn="just">
              <a:buFont typeface="Wingdings" panose="05000000000000000000" pitchFamily="2" charset="2"/>
              <a:buChar char="Ø"/>
            </a:pPr>
            <a:endParaRPr lang="en-US" sz="1600" b="0" dirty="0">
              <a:solidFill>
                <a:schemeClr val="tx1"/>
              </a:solidFill>
              <a:latin typeface="Arial Narrow" panose="020B0606020202030204" pitchFamily="34" charset="0"/>
              <a:ea typeface="Rockwell" panose="02060603020205020403" pitchFamily="18" charset="0"/>
              <a:cs typeface="Times New Roman" panose="02020603050405020304" pitchFamily="18" charset="0"/>
            </a:endParaRPr>
          </a:p>
          <a:p>
            <a:pPr marL="285750" indent="-285750" algn="just">
              <a:buFont typeface="Wingdings" panose="05000000000000000000" pitchFamily="2" charset="2"/>
              <a:buChar char="Ø"/>
            </a:pPr>
            <a:r>
              <a:rPr lang="en-US" sz="1600" b="0" dirty="0">
                <a:solidFill>
                  <a:schemeClr val="tx1"/>
                </a:solidFill>
                <a:latin typeface="Arial Narrow" panose="020B0606020202030204" pitchFamily="34" charset="0"/>
                <a:ea typeface="Rockwell" panose="02060603020205020403" pitchFamily="18" charset="0"/>
                <a:cs typeface="Times New Roman" panose="02020603050405020304" pitchFamily="18" charset="0"/>
              </a:rPr>
              <a:t>Have installed “Cement-Brick” and “Fiber-Glass” bio digester model Biogas plant. Mostly installed in Poultry Firms, Cattle Firm and House hold. Capacity: Small Scale ( 2.4-4.8 CM) and Medium Scale ( 7.5 to 20 CM) .</a:t>
            </a:r>
          </a:p>
          <a:p>
            <a:pPr lvl="1"/>
            <a:endParaRPr lang="en-US" sz="1600" dirty="0"/>
          </a:p>
        </p:txBody>
      </p:sp>
      <p:pic>
        <p:nvPicPr>
          <p:cNvPr id="13" name="Picture 12">
            <a:extLst>
              <a:ext uri="{FF2B5EF4-FFF2-40B4-BE49-F238E27FC236}">
                <a16:creationId xmlns:a16="http://schemas.microsoft.com/office/drawing/2014/main" xmlns="" id="{F9EE1B48-C371-43BF-B586-A61BB3C8F5AB}"/>
              </a:ext>
            </a:extLst>
          </p:cNvPr>
          <p:cNvPicPr>
            <a:picLocks noChangeAspect="1"/>
          </p:cNvPicPr>
          <p:nvPr/>
        </p:nvPicPr>
        <p:blipFill>
          <a:blip r:embed="rId2"/>
          <a:stretch>
            <a:fillRect/>
          </a:stretch>
        </p:blipFill>
        <p:spPr>
          <a:xfrm>
            <a:off x="3388305" y="222207"/>
            <a:ext cx="815927" cy="731520"/>
          </a:xfrm>
          <a:prstGeom prst="rect">
            <a:avLst/>
          </a:prstGeom>
        </p:spPr>
      </p:pic>
      <p:pic>
        <p:nvPicPr>
          <p:cNvPr id="14" name="Picture 13">
            <a:extLst>
              <a:ext uri="{FF2B5EF4-FFF2-40B4-BE49-F238E27FC236}">
                <a16:creationId xmlns:a16="http://schemas.microsoft.com/office/drawing/2014/main" xmlns="" id="{881F1557-5B73-4C3F-B44D-B5A268C740E3}"/>
              </a:ext>
            </a:extLst>
          </p:cNvPr>
          <p:cNvPicPr>
            <a:picLocks noChangeAspect="1"/>
          </p:cNvPicPr>
          <p:nvPr/>
        </p:nvPicPr>
        <p:blipFill>
          <a:blip r:embed="rId3"/>
          <a:stretch>
            <a:fillRect/>
          </a:stretch>
        </p:blipFill>
        <p:spPr>
          <a:xfrm>
            <a:off x="9848747" y="4905343"/>
            <a:ext cx="2127253" cy="1577673"/>
          </a:xfrm>
          <a:prstGeom prst="rect">
            <a:avLst/>
          </a:prstGeom>
        </p:spPr>
      </p:pic>
      <p:pic>
        <p:nvPicPr>
          <p:cNvPr id="15" name="Picture 14">
            <a:extLst>
              <a:ext uri="{FF2B5EF4-FFF2-40B4-BE49-F238E27FC236}">
                <a16:creationId xmlns:a16="http://schemas.microsoft.com/office/drawing/2014/main" xmlns="" id="{6D132AD3-5DCD-42CF-8406-12BFAF9CFE60}"/>
              </a:ext>
            </a:extLst>
          </p:cNvPr>
          <p:cNvPicPr>
            <a:picLocks noChangeAspect="1"/>
          </p:cNvPicPr>
          <p:nvPr/>
        </p:nvPicPr>
        <p:blipFill>
          <a:blip r:embed="rId4"/>
          <a:stretch>
            <a:fillRect/>
          </a:stretch>
        </p:blipFill>
        <p:spPr>
          <a:xfrm>
            <a:off x="8075905" y="4038643"/>
            <a:ext cx="2127253" cy="1733403"/>
          </a:xfrm>
          <a:prstGeom prst="rect">
            <a:avLst/>
          </a:prstGeom>
        </p:spPr>
      </p:pic>
      <p:pic>
        <p:nvPicPr>
          <p:cNvPr id="17" name="Picture 1" descr="Description: C:\Users\user\Desktop\14963265_1463127220364906_7836180373350189097_n.jpg">
            <a:extLst>
              <a:ext uri="{FF2B5EF4-FFF2-40B4-BE49-F238E27FC236}">
                <a16:creationId xmlns:a16="http://schemas.microsoft.com/office/drawing/2014/main" xmlns="" id="{9823CBC0-DFFA-4980-A14F-3AE9FF4777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2562" y="1472623"/>
            <a:ext cx="2019712" cy="254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7F9848B1-9490-43F0-840C-36920F5034A5}"/>
              </a:ext>
            </a:extLst>
          </p:cNvPr>
          <p:cNvPicPr>
            <a:picLocks noChangeAspect="1"/>
          </p:cNvPicPr>
          <p:nvPr/>
        </p:nvPicPr>
        <p:blipFill>
          <a:blip r:embed="rId6"/>
          <a:stretch>
            <a:fillRect/>
          </a:stretch>
        </p:blipFill>
        <p:spPr>
          <a:xfrm>
            <a:off x="9848747" y="2981432"/>
            <a:ext cx="2127253" cy="1705479"/>
          </a:xfrm>
          <a:prstGeom prst="rect">
            <a:avLst/>
          </a:prstGeom>
        </p:spPr>
      </p:pic>
      <p:pic>
        <p:nvPicPr>
          <p:cNvPr id="18" name="Picture 2" descr="C:\Users\ychoi\Desktop\꾸미기\꾸미기_111solar.jpg">
            <a:extLst>
              <a:ext uri="{FF2B5EF4-FFF2-40B4-BE49-F238E27FC236}">
                <a16:creationId xmlns:a16="http://schemas.microsoft.com/office/drawing/2014/main" xmlns="" id="{F6FBFCFD-B1CA-4270-90F7-BFCA24DE9898}"/>
              </a:ext>
            </a:extLst>
          </p:cNvPr>
          <p:cNvPicPr>
            <a:picLocks noChangeAspect="1" noChangeArrowheads="1"/>
          </p:cNvPicPr>
          <p:nvPr/>
        </p:nvPicPr>
        <p:blipFill>
          <a:blip r:embed="rId7"/>
          <a:srcRect/>
          <a:stretch>
            <a:fillRect/>
          </a:stretch>
        </p:blipFill>
        <p:spPr bwMode="auto">
          <a:xfrm>
            <a:off x="9737992" y="1206153"/>
            <a:ext cx="2454007" cy="16737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Picture 2" descr="C:\Users\Hp\Downloads\IMG-20230216-WA0012 (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48" y="6294532"/>
            <a:ext cx="1590840" cy="45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8"/>
                                        </p:tgtEl>
                                        <p:attrNameLst>
                                          <p:attrName>ppt_y</p:attrName>
                                        </p:attrNameLst>
                                      </p:cBhvr>
                                      <p:tavLst>
                                        <p:tav tm="0">
                                          <p:val>
                                            <p:strVal val="#ppt_y"/>
                                          </p:val>
                                        </p:tav>
                                        <p:tav tm="100000">
                                          <p:val>
                                            <p:strVal val="#ppt_y"/>
                                          </p:val>
                                        </p:tav>
                                      </p:tavLst>
                                    </p:anim>
                                    <p:animEffect transition="in" filter="fade">
                                      <p:cBhvr>
                                        <p:cTn id="10" dur="1000"/>
                                        <p:tgtEl>
                                          <p:spTgt spid="18"/>
                                        </p:tgtEl>
                                      </p:cBhvr>
                                    </p:animEffect>
                                  </p:childTnLst>
                                </p:cTn>
                              </p:par>
                              <p:par>
                                <p:cTn id="11" presetID="5" presetClass="exit" presetSubtype="10" fill="hold" nodeType="withEffect">
                                  <p:stCondLst>
                                    <p:cond delay="0"/>
                                  </p:stCondLst>
                                  <p:childTnLst>
                                    <p:animEffect transition="out" filter="checkerboard(across)">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14</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AEB98A76-BC54-40FA-9BBD-D2D7968C852C}"/>
              </a:ext>
            </a:extLst>
          </p:cNvPr>
          <p:cNvPicPr>
            <a:picLocks noChangeAspect="1"/>
          </p:cNvPicPr>
          <p:nvPr/>
        </p:nvPicPr>
        <p:blipFill>
          <a:blip r:embed="rId2"/>
          <a:stretch>
            <a:fillRect/>
          </a:stretch>
        </p:blipFill>
        <p:spPr>
          <a:xfrm>
            <a:off x="380999" y="346229"/>
            <a:ext cx="10823657" cy="5637321"/>
          </a:xfrm>
          <a:prstGeom prst="rect">
            <a:avLst/>
          </a:prstGeom>
        </p:spPr>
      </p:pic>
      <p:sp>
        <p:nvSpPr>
          <p:cNvPr id="9" name="Title 13">
            <a:extLst>
              <a:ext uri="{FF2B5EF4-FFF2-40B4-BE49-F238E27FC236}">
                <a16:creationId xmlns:a16="http://schemas.microsoft.com/office/drawing/2014/main" xmlns="" id="{C46CE11C-21BA-4641-9C13-8D217FD07A6E}"/>
              </a:ext>
            </a:extLst>
          </p:cNvPr>
          <p:cNvSpPr txBox="1">
            <a:spLocks/>
          </p:cNvSpPr>
          <p:nvPr/>
        </p:nvSpPr>
        <p:spPr>
          <a:xfrm>
            <a:off x="6905427" y="5331632"/>
            <a:ext cx="5171163" cy="1312243"/>
          </a:xfrm>
          <a:prstGeom prst="rect">
            <a:avLst/>
          </a:prstGeom>
          <a:solidFill>
            <a:schemeClr val="bg1"/>
          </a:solidFill>
        </p:spPr>
        <p:txBody>
          <a:bodyPr vert="horz" lIns="180000" tIns="180000" rIns="252000" bIns="180000" rtlCol="0" anchor="t">
            <a:noAutofit/>
          </a:bodyPr>
          <a:lstStyle>
            <a:lvl1pPr algn="r" defTabSz="914400" rtl="0" eaLnBrk="1" latinLnBrk="0" hangingPunct="1">
              <a:lnSpc>
                <a:spcPct val="90000"/>
              </a:lnSpc>
              <a:spcBef>
                <a:spcPct val="0"/>
              </a:spcBef>
              <a:buNone/>
              <a:defRPr lang="en-ZA" sz="6000" b="1" kern="1200" spc="-300" dirty="0">
                <a:solidFill>
                  <a:schemeClr val="tx1">
                    <a:lumMod val="75000"/>
                    <a:lumOff val="25000"/>
                  </a:schemeClr>
                </a:solidFill>
                <a:latin typeface="+mj-lt"/>
                <a:ea typeface="+mj-ea"/>
                <a:cs typeface="+mj-cs"/>
              </a:defRPr>
            </a:lvl1pPr>
          </a:lstStyle>
          <a:p>
            <a:pPr algn="ctr"/>
            <a:r>
              <a:rPr lang="en-US" sz="3200" dirty="0">
                <a:latin typeface="Garamond" panose="02020404030301010803" pitchFamily="18" charset="0"/>
              </a:rPr>
              <a:t>“</a:t>
            </a:r>
            <a:r>
              <a:rPr lang="en-US" sz="3200" b="1" i="1" spc="300" dirty="0">
                <a:solidFill>
                  <a:schemeClr val="tx1"/>
                </a:solidFill>
                <a:effectLst/>
                <a:latin typeface="Arial Narrow" panose="020B0606020202030204" pitchFamily="34" charset="0"/>
                <a:ea typeface="Calibri" panose="020F0502020204030204" pitchFamily="34" charset="0"/>
                <a:cs typeface="Helvetica" panose="020B0604020202020204" pitchFamily="34" charset="0"/>
              </a:rPr>
              <a:t>Let’s Build the Future with Innovation”</a:t>
            </a:r>
            <a:r>
              <a:rPr lang="en-US" sz="3200" dirty="0">
                <a:latin typeface="Garamond" panose="02020404030301010803" pitchFamily="18" charset="0"/>
              </a:rPr>
              <a:t/>
            </a:r>
            <a:br>
              <a:rPr lang="en-US" sz="3200" dirty="0">
                <a:latin typeface="Garamond" panose="02020404030301010803" pitchFamily="18" charset="0"/>
              </a:rPr>
            </a:br>
            <a:r>
              <a:rPr lang="en-US" sz="3200" dirty="0">
                <a:latin typeface="Garamond" panose="02020404030301010803" pitchFamily="18" charset="0"/>
              </a:rPr>
              <a:t/>
            </a:r>
            <a:br>
              <a:rPr lang="en-US" sz="3200" dirty="0">
                <a:latin typeface="Garamond" panose="02020404030301010803" pitchFamily="18" charset="0"/>
              </a:rPr>
            </a:br>
            <a:r>
              <a:rPr lang="en-US" sz="3200" dirty="0">
                <a:latin typeface="Garamond" panose="02020404030301010803" pitchFamily="18" charset="0"/>
              </a:rPr>
              <a:t> </a:t>
            </a:r>
            <a:endParaRPr lang="en-US" sz="3200" dirty="0"/>
          </a:p>
        </p:txBody>
      </p:sp>
      <p:pic>
        <p:nvPicPr>
          <p:cNvPr id="10" name="Picture 2" descr="C:\Users\Hp\Downloads\IMG-20230216-WA0012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35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15</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50" name="Picture 2" descr="How to build an innovation ecosystem | Training Journal">
            <a:extLst>
              <a:ext uri="{FF2B5EF4-FFF2-40B4-BE49-F238E27FC236}">
                <a16:creationId xmlns:a16="http://schemas.microsoft.com/office/drawing/2014/main" xmlns="" id="{E1C07E22-F707-4BF8-ACF9-5D97B44FF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97" y="153140"/>
            <a:ext cx="11762913" cy="6551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2596F48-5A82-446D-9F79-F58726A395AC}"/>
              </a:ext>
            </a:extLst>
          </p:cNvPr>
          <p:cNvSpPr txBox="1"/>
          <p:nvPr/>
        </p:nvSpPr>
        <p:spPr>
          <a:xfrm>
            <a:off x="8629114" y="4586803"/>
            <a:ext cx="3591800" cy="2000548"/>
          </a:xfrm>
          <a:prstGeom prst="rect">
            <a:avLst/>
          </a:prstGeom>
          <a:noFill/>
        </p:spPr>
        <p:txBody>
          <a:bodyPr wrap="square" rtlCol="0">
            <a:spAutoFit/>
          </a:bodyPr>
          <a:lstStyle/>
          <a:p>
            <a:r>
              <a:rPr lang="en-US" b="1" dirty="0">
                <a:solidFill>
                  <a:schemeClr val="accent1">
                    <a:lumMod val="50000"/>
                  </a:schemeClr>
                </a:solidFill>
                <a:latin typeface="Engravers MT" panose="02090707080505020304" pitchFamily="18" charset="0"/>
              </a:rPr>
              <a:t>For your queries</a:t>
            </a:r>
          </a:p>
          <a:p>
            <a:endParaRPr lang="en-US" b="1" dirty="0">
              <a:solidFill>
                <a:schemeClr val="accent1">
                  <a:lumMod val="50000"/>
                </a:schemeClr>
              </a:solidFill>
            </a:endParaRPr>
          </a:p>
          <a:p>
            <a:r>
              <a:rPr lang="en-US" b="1" dirty="0" smtClean="0">
                <a:solidFill>
                  <a:schemeClr val="accent1">
                    <a:lumMod val="50000"/>
                  </a:schemeClr>
                </a:solidFill>
              </a:rPr>
              <a:t>Osman </a:t>
            </a:r>
            <a:r>
              <a:rPr lang="en-US" b="1" dirty="0" err="1" smtClean="0">
                <a:solidFill>
                  <a:schemeClr val="accent1">
                    <a:lumMod val="50000"/>
                  </a:schemeClr>
                </a:solidFill>
              </a:rPr>
              <a:t>Powertech</a:t>
            </a:r>
            <a:r>
              <a:rPr lang="en-US" b="1" dirty="0" smtClean="0">
                <a:solidFill>
                  <a:schemeClr val="accent1">
                    <a:lumMod val="50000"/>
                  </a:schemeClr>
                </a:solidFill>
              </a:rPr>
              <a:t> &amp; Engineering </a:t>
            </a:r>
            <a:r>
              <a:rPr lang="en-US" sz="1400" b="1" dirty="0" smtClean="0">
                <a:solidFill>
                  <a:schemeClr val="accent1">
                    <a:lumMod val="50000"/>
                  </a:schemeClr>
                </a:solidFill>
              </a:rPr>
              <a:t>House</a:t>
            </a:r>
            <a:r>
              <a:rPr lang="en-US" sz="1400" b="1" dirty="0">
                <a:solidFill>
                  <a:schemeClr val="accent1">
                    <a:lumMod val="50000"/>
                  </a:schemeClr>
                </a:solidFill>
              </a:rPr>
              <a:t># 1/A, Road# 1/B, Nikunja-2, </a:t>
            </a:r>
            <a:r>
              <a:rPr lang="en-US" sz="1400" b="1" dirty="0" err="1">
                <a:solidFill>
                  <a:schemeClr val="accent1">
                    <a:lumMod val="50000"/>
                  </a:schemeClr>
                </a:solidFill>
              </a:rPr>
              <a:t>Khilkhet</a:t>
            </a:r>
            <a:r>
              <a:rPr lang="en-US" sz="1400" b="1" dirty="0">
                <a:solidFill>
                  <a:schemeClr val="accent1">
                    <a:lumMod val="50000"/>
                  </a:schemeClr>
                </a:solidFill>
              </a:rPr>
              <a:t>, Dhaka-1229, Bangladesh</a:t>
            </a:r>
          </a:p>
          <a:p>
            <a:r>
              <a:rPr lang="en-US" sz="1400" b="1" dirty="0">
                <a:solidFill>
                  <a:schemeClr val="accent1">
                    <a:lumMod val="50000"/>
                  </a:schemeClr>
                </a:solidFill>
              </a:rPr>
              <a:t>Mobile : +8801788933931</a:t>
            </a:r>
          </a:p>
          <a:p>
            <a:r>
              <a:rPr lang="en-US" sz="1400" b="1" dirty="0">
                <a:solidFill>
                  <a:schemeClr val="accent1">
                    <a:lumMod val="50000"/>
                  </a:schemeClr>
                </a:solidFill>
              </a:rPr>
              <a:t>e-mail: </a:t>
            </a:r>
            <a:r>
              <a:rPr lang="en-US" sz="1400" b="1" dirty="0" smtClean="0">
                <a:solidFill>
                  <a:schemeClr val="bg2">
                    <a:lumMod val="25000"/>
                  </a:schemeClr>
                </a:solidFill>
                <a:hlinkClick r:id="rId3"/>
              </a:rPr>
              <a:t>info@2btexcorp.com</a:t>
            </a:r>
            <a:endParaRPr lang="en-US" sz="1400" b="1" dirty="0">
              <a:solidFill>
                <a:schemeClr val="bg2">
                  <a:lumMod val="25000"/>
                </a:schemeClr>
              </a:solidFill>
            </a:endParaRPr>
          </a:p>
          <a:p>
            <a:r>
              <a:rPr lang="en-US" sz="1400" b="1" dirty="0">
                <a:solidFill>
                  <a:schemeClr val="accent1">
                    <a:lumMod val="50000"/>
                  </a:schemeClr>
                </a:solidFill>
              </a:rPr>
              <a:t>Web: </a:t>
            </a:r>
            <a:r>
              <a:rPr lang="en-US" sz="1400" b="1" dirty="0" smtClean="0">
                <a:solidFill>
                  <a:schemeClr val="accent1">
                    <a:lumMod val="50000"/>
                  </a:schemeClr>
                </a:solidFill>
              </a:rPr>
              <a:t>www.2btexcorp.com </a:t>
            </a:r>
            <a:endParaRPr lang="en-AU" sz="1400" b="1" dirty="0">
              <a:solidFill>
                <a:schemeClr val="accent1">
                  <a:lumMod val="50000"/>
                </a:schemeClr>
              </a:solidFill>
            </a:endParaRPr>
          </a:p>
        </p:txBody>
      </p:sp>
      <p:sp>
        <p:nvSpPr>
          <p:cNvPr id="10" name="Title 13">
            <a:extLst>
              <a:ext uri="{FF2B5EF4-FFF2-40B4-BE49-F238E27FC236}">
                <a16:creationId xmlns:a16="http://schemas.microsoft.com/office/drawing/2014/main" xmlns="" id="{F78524C1-CF2B-4C39-BA02-8249C14E3225}"/>
              </a:ext>
            </a:extLst>
          </p:cNvPr>
          <p:cNvSpPr txBox="1">
            <a:spLocks/>
          </p:cNvSpPr>
          <p:nvPr/>
        </p:nvSpPr>
        <p:spPr>
          <a:xfrm>
            <a:off x="768704" y="4977105"/>
            <a:ext cx="1776916" cy="87712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en-ZA" dirty="0">
                <a:solidFill>
                  <a:schemeClr val="accent1">
                    <a:lumMod val="50000"/>
                  </a:schemeClr>
                </a:solidFill>
                <a:latin typeface="Bauhaus 93" panose="04030905020B02020C02" pitchFamily="82" charset="0"/>
              </a:rPr>
              <a:t>Thank You</a:t>
            </a:r>
          </a:p>
        </p:txBody>
      </p:sp>
      <p:pic>
        <p:nvPicPr>
          <p:cNvPr id="9" name="Picture 2" descr="C:\Users\Hp\Downloads\IMG-20230216-WA0012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99" y="5753561"/>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09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a:xfrm>
            <a:off x="873750" y="107446"/>
            <a:ext cx="6641900" cy="742574"/>
          </a:xfrm>
        </p:spPr>
        <p:txBody>
          <a:bodyPr/>
          <a:lstStyle/>
          <a:p>
            <a:r>
              <a:rPr lang="en-ZA" dirty="0"/>
              <a:t>Company Summary</a:t>
            </a:r>
            <a:endParaRPr lang="en-ZA" sz="4400" dirty="0"/>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66943" y="1079525"/>
            <a:ext cx="7765003" cy="5671029"/>
          </a:xfrm>
        </p:spPr>
        <p:txBody>
          <a:bodyPr/>
          <a:lstStyle/>
          <a:p>
            <a:pPr marL="0" indent="0" algn="just">
              <a:buNone/>
            </a:pPr>
            <a:r>
              <a:rPr lang="en-US" sz="1500" b="1" i="0" u="none" strike="noStrike" baseline="0" dirty="0" smtClean="0">
                <a:solidFill>
                  <a:schemeClr val="tx1"/>
                </a:solidFill>
                <a:latin typeface="Arial Narrow" panose="020B0606020202030204" pitchFamily="34" charset="0"/>
              </a:rPr>
              <a:t>2B Tex Corporation </a:t>
            </a:r>
            <a:r>
              <a:rPr lang="en-US" sz="1500" i="0" u="none" strike="noStrike" baseline="0" dirty="0" smtClean="0">
                <a:solidFill>
                  <a:schemeClr val="tx1"/>
                </a:solidFill>
                <a:latin typeface="Arial Narrow" panose="020B0606020202030204" pitchFamily="34" charset="0"/>
              </a:rPr>
              <a:t>is</a:t>
            </a:r>
            <a:r>
              <a:rPr lang="en-US" sz="1500" b="1" i="0" u="none" strike="noStrike" baseline="0" dirty="0" smtClean="0">
                <a:solidFill>
                  <a:schemeClr val="tx1"/>
                </a:solidFill>
                <a:latin typeface="Arial Narrow" panose="020B0606020202030204" pitchFamily="34" charset="0"/>
              </a:rPr>
              <a:t> </a:t>
            </a:r>
            <a:r>
              <a:rPr lang="en-US" sz="1500" i="0" u="none" strike="noStrike" baseline="0" dirty="0">
                <a:solidFill>
                  <a:schemeClr val="tx1"/>
                </a:solidFill>
                <a:latin typeface="Arial Narrow" panose="020B0606020202030204" pitchFamily="34" charset="0"/>
              </a:rPr>
              <a:t>specialized in the Lighting, </a:t>
            </a:r>
            <a:r>
              <a:rPr lang="en-US" sz="1500" dirty="0">
                <a:solidFill>
                  <a:schemeClr val="tx1"/>
                </a:solidFill>
                <a:latin typeface="Arial Narrow" panose="020B0606020202030204" pitchFamily="34" charset="0"/>
              </a:rPr>
              <a:t>Energy, Construction, Textile Chemicals and Dyes </a:t>
            </a:r>
            <a:r>
              <a:rPr lang="en-US" sz="1500" i="0" u="none" strike="noStrike" baseline="0" dirty="0">
                <a:solidFill>
                  <a:schemeClr val="tx1"/>
                </a:solidFill>
                <a:latin typeface="Arial Narrow" panose="020B0606020202030204" pitchFamily="34" charset="0"/>
              </a:rPr>
              <a:t>sector by absorbing in-house very experienced and senior engineers in both the Professional Lighting, Renewable Energy, Textile Chemicals &amp; Dyes, Construction Sector. Organic Farming is our dream project, we already started work at our owned agricultural land at </a:t>
            </a:r>
            <a:r>
              <a:rPr lang="en-US" sz="1500" i="0" u="none" strike="noStrike" baseline="0" dirty="0" err="1">
                <a:solidFill>
                  <a:schemeClr val="tx1"/>
                </a:solidFill>
                <a:latin typeface="Arial Narrow" panose="020B0606020202030204" pitchFamily="34" charset="0"/>
              </a:rPr>
              <a:t>Khalu</a:t>
            </a:r>
            <a:r>
              <a:rPr lang="en-US" sz="1500" i="0" u="none" strike="noStrike" baseline="0" dirty="0">
                <a:solidFill>
                  <a:schemeClr val="tx1"/>
                </a:solidFill>
                <a:latin typeface="Arial Narrow" panose="020B0606020202030204" pitchFamily="34" charset="0"/>
              </a:rPr>
              <a:t>, </a:t>
            </a:r>
            <a:r>
              <a:rPr lang="en-US" sz="1500" i="0" u="none" strike="noStrike" baseline="0" dirty="0" err="1">
                <a:solidFill>
                  <a:schemeClr val="tx1"/>
                </a:solidFill>
                <a:latin typeface="Arial Narrow" panose="020B0606020202030204" pitchFamily="34" charset="0"/>
              </a:rPr>
              <a:t>Bogra</a:t>
            </a:r>
            <a:r>
              <a:rPr lang="en-US" sz="1500" i="0" u="none" strike="noStrike" baseline="0" dirty="0">
                <a:solidFill>
                  <a:schemeClr val="tx1"/>
                </a:solidFill>
                <a:latin typeface="Arial Narrow" panose="020B0606020202030204" pitchFamily="34" charset="0"/>
              </a:rPr>
              <a:t>. These engineers have been inducted into our higher management so that we can smoothly implement large international projects in this very crucial sector for the country. Our company is closely associated with projects from the planning stage. We have gained remarkable reputation by providing quality engineering services &amp; products. With the development of new technology we are well positioned to make use of our experience in completing projects on or ahead of time.</a:t>
            </a:r>
          </a:p>
          <a:p>
            <a:pPr marL="0" indent="0" algn="just">
              <a:buNone/>
            </a:pPr>
            <a:r>
              <a:rPr lang="en-US" sz="1500" i="0" u="none" strike="noStrike" baseline="0" dirty="0">
                <a:solidFill>
                  <a:schemeClr val="tx1"/>
                </a:solidFill>
                <a:latin typeface="Arial Narrow" panose="020B0606020202030204" pitchFamily="34" charset="0"/>
              </a:rPr>
              <a:t>In 2015, </a:t>
            </a:r>
            <a:r>
              <a:rPr lang="en-US" sz="1500" b="1" i="0" u="none" strike="noStrike" baseline="0" dirty="0">
                <a:solidFill>
                  <a:schemeClr val="tx1"/>
                </a:solidFill>
                <a:latin typeface="Arial Narrow" panose="020B0606020202030204" pitchFamily="34" charset="0"/>
              </a:rPr>
              <a:t>2B </a:t>
            </a:r>
            <a:r>
              <a:rPr lang="en-US" sz="1500" b="1" i="0" u="none" strike="noStrike" baseline="0" dirty="0" err="1">
                <a:solidFill>
                  <a:schemeClr val="tx1"/>
                </a:solidFill>
                <a:latin typeface="Arial Narrow" panose="020B0606020202030204" pitchFamily="34" charset="0"/>
              </a:rPr>
              <a:t>Tex</a:t>
            </a:r>
            <a:r>
              <a:rPr lang="en-US" sz="1500" b="1" i="0" u="none" strike="noStrike" baseline="0" dirty="0">
                <a:solidFill>
                  <a:schemeClr val="tx1"/>
                </a:solidFill>
                <a:latin typeface="Arial Narrow" panose="020B0606020202030204" pitchFamily="34" charset="0"/>
              </a:rPr>
              <a:t> Corporation </a:t>
            </a:r>
            <a:r>
              <a:rPr lang="en-US" sz="1500" i="0" u="none" strike="noStrike" baseline="0" dirty="0">
                <a:solidFill>
                  <a:schemeClr val="tx1"/>
                </a:solidFill>
                <a:latin typeface="Arial Narrow" panose="020B0606020202030204" pitchFamily="34" charset="0"/>
              </a:rPr>
              <a:t>has started their journey specialized in developing, supplying, sales &amp; Marketing of international standard Textile Chemicals &amp; Dyes and also started Civil Construction business in different Government and private Entities.</a:t>
            </a:r>
          </a:p>
          <a:p>
            <a:pPr marL="0" indent="0" algn="just">
              <a:buNone/>
            </a:pPr>
            <a:r>
              <a:rPr lang="en-US" sz="1500" i="0" u="none" strike="noStrike" baseline="0" dirty="0">
                <a:solidFill>
                  <a:schemeClr val="tx1"/>
                </a:solidFill>
                <a:latin typeface="Arial Narrow" panose="020B0606020202030204" pitchFamily="34" charset="0"/>
              </a:rPr>
              <a:t>In 2021, some experienced BUET Graduates and the directors of </a:t>
            </a:r>
            <a:r>
              <a:rPr lang="en-US" sz="1500" b="1" i="0" u="none" strike="noStrike" baseline="0" dirty="0">
                <a:solidFill>
                  <a:schemeClr val="tx1"/>
                </a:solidFill>
                <a:latin typeface="Arial Narrow" panose="020B0606020202030204" pitchFamily="34" charset="0"/>
              </a:rPr>
              <a:t>2B Tex Corporation </a:t>
            </a:r>
            <a:r>
              <a:rPr lang="en-US" sz="1500" i="0" u="none" strike="noStrike" baseline="0" dirty="0">
                <a:solidFill>
                  <a:schemeClr val="tx1"/>
                </a:solidFill>
                <a:latin typeface="Arial Narrow" panose="020B0606020202030204" pitchFamily="34" charset="0"/>
              </a:rPr>
              <a:t>who have long experience in Textile and Garment industries Joined together and started their engineering venture named as </a:t>
            </a:r>
            <a:r>
              <a:rPr lang="en-US" sz="1500" b="1" i="0" u="none" strike="noStrike" baseline="0" dirty="0" smtClean="0">
                <a:solidFill>
                  <a:schemeClr val="tx1"/>
                </a:solidFill>
                <a:latin typeface="Arial Narrow" panose="020B0606020202030204" pitchFamily="34" charset="0"/>
              </a:rPr>
              <a:t>“Osman </a:t>
            </a:r>
            <a:r>
              <a:rPr lang="en-US" sz="1500" b="1" i="0" u="none" strike="noStrike" baseline="0" dirty="0" err="1" smtClean="0">
                <a:solidFill>
                  <a:schemeClr val="tx1"/>
                </a:solidFill>
                <a:latin typeface="Arial Narrow" panose="020B0606020202030204" pitchFamily="34" charset="0"/>
              </a:rPr>
              <a:t>Powertec</a:t>
            </a:r>
            <a:r>
              <a:rPr lang="en-US" sz="1500" b="1" i="0" u="none" strike="noStrike" baseline="0" dirty="0" smtClean="0">
                <a:solidFill>
                  <a:schemeClr val="tx1"/>
                </a:solidFill>
                <a:latin typeface="Arial Narrow" panose="020B0606020202030204" pitchFamily="34" charset="0"/>
              </a:rPr>
              <a:t> &amp; Engineering”</a:t>
            </a:r>
            <a:r>
              <a:rPr lang="en-US" sz="1500" i="0" u="none" strike="noStrike" baseline="0" dirty="0" smtClean="0">
                <a:solidFill>
                  <a:schemeClr val="tx1"/>
                </a:solidFill>
                <a:latin typeface="Arial Narrow" panose="020B0606020202030204" pitchFamily="34" charset="0"/>
              </a:rPr>
              <a:t>. </a:t>
            </a:r>
            <a:r>
              <a:rPr lang="en-US" sz="1500" i="0" u="none" strike="noStrike" baseline="0" dirty="0">
                <a:solidFill>
                  <a:schemeClr val="tx1"/>
                </a:solidFill>
                <a:latin typeface="Arial Narrow" panose="020B0606020202030204" pitchFamily="34" charset="0"/>
              </a:rPr>
              <a:t>Professional Lighting, Renewable Energy, Organic Farming, Civil Construction and Textile &amp; Dyes Chemical are their targeted line of business. The main slogan of company </a:t>
            </a:r>
            <a:r>
              <a:rPr lang="en-US" sz="1500" b="1" i="0" u="none" strike="noStrike" baseline="0" dirty="0">
                <a:solidFill>
                  <a:schemeClr val="tx1"/>
                </a:solidFill>
                <a:latin typeface="Arial Narrow" panose="020B0606020202030204" pitchFamily="34" charset="0"/>
              </a:rPr>
              <a:t>“</a:t>
            </a:r>
            <a:r>
              <a:rPr lang="en-US" sz="1500" b="1" i="1" spc="300" dirty="0">
                <a:solidFill>
                  <a:schemeClr val="tx1"/>
                </a:solidFill>
                <a:effectLst/>
                <a:latin typeface="Arial Narrow" panose="020B0606020202030204" pitchFamily="34" charset="0"/>
                <a:ea typeface="Calibri" panose="020F0502020204030204" pitchFamily="34" charset="0"/>
                <a:cs typeface="Helvetica" panose="020B0604020202020204" pitchFamily="34" charset="0"/>
              </a:rPr>
              <a:t>Let’s Build the Future with Innovation”. </a:t>
            </a:r>
          </a:p>
          <a:p>
            <a:pPr marL="0" indent="0" algn="just">
              <a:buNone/>
            </a:pPr>
            <a:r>
              <a:rPr lang="en-US" sz="1500" b="1" dirty="0">
                <a:solidFill>
                  <a:schemeClr val="tx1"/>
                </a:solidFill>
                <a:latin typeface="Arial Narrow" panose="020B0606020202030204" pitchFamily="34" charset="0"/>
              </a:rPr>
              <a:t>Osman </a:t>
            </a:r>
            <a:r>
              <a:rPr lang="en-US" sz="1500" b="1" dirty="0" err="1">
                <a:solidFill>
                  <a:schemeClr val="tx1"/>
                </a:solidFill>
                <a:latin typeface="Arial Narrow" panose="020B0606020202030204" pitchFamily="34" charset="0"/>
              </a:rPr>
              <a:t>Powertec</a:t>
            </a:r>
            <a:r>
              <a:rPr lang="en-US" sz="1500" b="1" dirty="0">
                <a:solidFill>
                  <a:schemeClr val="tx1"/>
                </a:solidFill>
                <a:latin typeface="Arial Narrow" panose="020B0606020202030204" pitchFamily="34" charset="0"/>
              </a:rPr>
              <a:t> &amp; Engineering </a:t>
            </a:r>
            <a:r>
              <a:rPr lang="en-US" sz="1500" dirty="0" smtClean="0">
                <a:solidFill>
                  <a:schemeClr val="tx1"/>
                </a:solidFill>
                <a:latin typeface="Arial Narrow" panose="020B0606020202030204" pitchFamily="34" charset="0"/>
              </a:rPr>
              <a:t>believes </a:t>
            </a:r>
            <a:r>
              <a:rPr lang="en-US" sz="1500" dirty="0">
                <a:solidFill>
                  <a:schemeClr val="tx1"/>
                </a:solidFill>
                <a:latin typeface="Arial Narrow" panose="020B0606020202030204" pitchFamily="34" charset="0"/>
              </a:rPr>
              <a:t>that by utilizing modern technologies &amp; innovative approach. We believe our Engineering services &amp; Products quality will make our customer satisfied. We have skilled technical and supporting team which is expert in implementation any types of Government and Private Projects.</a:t>
            </a:r>
            <a:r>
              <a:rPr lang="en-US" sz="1500" b="0" i="0" u="none" strike="noStrike" baseline="0" dirty="0">
                <a:solidFill>
                  <a:schemeClr val="tx1"/>
                </a:solidFill>
                <a:latin typeface="Arial Narrow" panose="020B0606020202030204" pitchFamily="34" charset="0"/>
              </a:rPr>
              <a:t> </a:t>
            </a:r>
          </a:p>
          <a:p>
            <a:pPr marL="0" indent="0" algn="just">
              <a:buNone/>
            </a:pPr>
            <a:r>
              <a:rPr lang="en-US" sz="1500" b="0" i="0" u="none" strike="noStrike" baseline="0" dirty="0">
                <a:solidFill>
                  <a:schemeClr val="tx1"/>
                </a:solidFill>
                <a:latin typeface="Arial Narrow" panose="020B0606020202030204" pitchFamily="34" charset="0"/>
              </a:rPr>
              <a:t>We ensure customer satisfaction through the best business practices and responsibility combined with strategic and effective partnerships for prompt delivery of customized solutions.</a:t>
            </a:r>
            <a:endParaRPr lang="en-US" sz="1500" dirty="0">
              <a:solidFill>
                <a:schemeClr val="tx1"/>
              </a:solidFill>
              <a:latin typeface="Arial Narrow" panose="020B0606020202030204" pitchFamily="34" charset="0"/>
            </a:endParaRPr>
          </a:p>
          <a:p>
            <a:pPr marL="0" indent="0" algn="just">
              <a:buNone/>
            </a:pPr>
            <a:endParaRPr lang="en-US" sz="1500" dirty="0">
              <a:solidFill>
                <a:schemeClr val="tx1"/>
              </a:solidFill>
              <a:latin typeface="Arial Narrow" panose="020B0606020202030204" pitchFamily="34" charset="0"/>
            </a:endParaRPr>
          </a:p>
          <a:p>
            <a:pPr marL="0" indent="0" algn="just">
              <a:buNone/>
            </a:pPr>
            <a:r>
              <a:rPr lang="en-US" sz="1500" dirty="0">
                <a:solidFill>
                  <a:schemeClr val="tx1"/>
                </a:solidFill>
                <a:latin typeface="Arial Narrow" panose="020B0606020202030204" pitchFamily="34" charset="0"/>
              </a:rPr>
              <a:t> </a:t>
            </a:r>
          </a:p>
          <a:p>
            <a:pPr marL="0" indent="0" algn="just">
              <a:buNone/>
            </a:pPr>
            <a:endParaRPr lang="en-US" sz="1500" i="0" u="none" strike="noStrike" baseline="0" dirty="0">
              <a:solidFill>
                <a:schemeClr val="tx1"/>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2</a:t>
            </a:fld>
            <a:endParaRPr lang="en-ZA" dirty="0"/>
          </a:p>
        </p:txBody>
      </p:sp>
      <p:sp>
        <p:nvSpPr>
          <p:cNvPr id="8" name="Rectangle 7">
            <a:extLst>
              <a:ext uri="{FF2B5EF4-FFF2-40B4-BE49-F238E27FC236}">
                <a16:creationId xmlns:a16="http://schemas.microsoft.com/office/drawing/2014/main" xmlns="" id="{BC8D6BE6-9DDF-490E-B639-9F108D5E3315}"/>
              </a:ext>
            </a:extLst>
          </p:cNvPr>
          <p:cNvSpPr/>
          <p:nvPr/>
        </p:nvSpPr>
        <p:spPr>
          <a:xfrm>
            <a:off x="9525740" y="1571073"/>
            <a:ext cx="2299317"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xmlns="" id="{E1F44595-804B-468E-A27E-644B9182DA6A}"/>
              </a:ext>
            </a:extLst>
          </p:cNvPr>
          <p:cNvSpPr/>
          <p:nvPr/>
        </p:nvSpPr>
        <p:spPr>
          <a:xfrm>
            <a:off x="1" y="6244528"/>
            <a:ext cx="11760000"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C4051F55-1527-425A-A534-3605D7DD91BA}"/>
              </a:ext>
            </a:extLst>
          </p:cNvPr>
          <p:cNvPicPr>
            <a:picLocks noChangeAspect="1"/>
          </p:cNvPicPr>
          <p:nvPr/>
        </p:nvPicPr>
        <p:blipFill>
          <a:blip r:embed="rId2"/>
          <a:stretch>
            <a:fillRect/>
          </a:stretch>
        </p:blipFill>
        <p:spPr>
          <a:xfrm>
            <a:off x="8424909" y="1106158"/>
            <a:ext cx="3657600" cy="4895147"/>
          </a:xfrm>
          <a:prstGeom prst="rect">
            <a:avLst/>
          </a:prstGeom>
        </p:spPr>
      </p:pic>
      <p:pic>
        <p:nvPicPr>
          <p:cNvPr id="11" name="Picture 2" descr="C:\Users\Hp\Downloads\IMG-20230216-WA0012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4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a:xfrm>
            <a:off x="399494" y="1001600"/>
            <a:ext cx="6175900" cy="742574"/>
          </a:xfrm>
        </p:spPr>
        <p:txBody>
          <a:bodyPr/>
          <a:lstStyle/>
          <a:p>
            <a:r>
              <a:rPr lang="en-ZA" sz="4400" dirty="0"/>
              <a:t>Vision</a:t>
            </a:r>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66944" y="1079525"/>
            <a:ext cx="6175900" cy="5101947"/>
          </a:xfrm>
        </p:spPr>
        <p:txBody>
          <a:bodyPr/>
          <a:lstStyle/>
          <a:p>
            <a:pPr marL="0" indent="0" algn="l">
              <a:buNone/>
            </a:pPr>
            <a:endParaRPr lang="en-US" sz="1600" b="1" dirty="0">
              <a:solidFill>
                <a:schemeClr val="tx1"/>
              </a:solidFill>
              <a:latin typeface="Arial Narrow" panose="020B0606020202030204" pitchFamily="34" charset="0"/>
            </a:endParaRPr>
          </a:p>
          <a:p>
            <a:pPr marL="0" indent="0" algn="l">
              <a:buNone/>
            </a:pPr>
            <a:endParaRPr lang="en-US" sz="1600" b="1" dirty="0">
              <a:solidFill>
                <a:schemeClr val="tx1"/>
              </a:solidFill>
              <a:latin typeface="Arial Narrow" panose="020B0606020202030204" pitchFamily="34" charset="0"/>
            </a:endParaRPr>
          </a:p>
          <a:p>
            <a:pPr marL="0" indent="0" algn="l">
              <a:buNone/>
            </a:pPr>
            <a:endParaRPr lang="en-US" sz="1600" b="1" dirty="0">
              <a:solidFill>
                <a:schemeClr val="tx1"/>
              </a:solidFill>
              <a:latin typeface="Arial Narrow" panose="020B0606020202030204" pitchFamily="34" charset="0"/>
            </a:endParaRPr>
          </a:p>
          <a:p>
            <a:pPr marL="0" indent="0" algn="l">
              <a:buNone/>
            </a:pPr>
            <a:endParaRPr lang="en-US" sz="1600" b="1" dirty="0">
              <a:solidFill>
                <a:schemeClr val="tx1"/>
              </a:solidFill>
              <a:latin typeface="Arial Narrow" panose="020B0606020202030204" pitchFamily="34" charset="0"/>
            </a:endParaRPr>
          </a:p>
          <a:p>
            <a:pPr marL="0" indent="0" algn="l">
              <a:buNone/>
            </a:pPr>
            <a:endParaRPr lang="en-US" sz="1600" b="1" dirty="0">
              <a:solidFill>
                <a:schemeClr val="tx1"/>
              </a:solidFill>
              <a:latin typeface="Arial Narrow" panose="020B0606020202030204" pitchFamily="34" charset="0"/>
            </a:endParaRPr>
          </a:p>
          <a:p>
            <a:pPr marL="0" indent="0" algn="l">
              <a:buNone/>
            </a:pPr>
            <a:endParaRPr lang="en-US" sz="1600" b="1" dirty="0">
              <a:solidFill>
                <a:schemeClr val="tx1"/>
              </a:solidFill>
              <a:latin typeface="Arial Narrow" panose="020B0606020202030204" pitchFamily="34" charset="0"/>
            </a:endParaRPr>
          </a:p>
          <a:p>
            <a:pPr marL="0" indent="0" algn="l">
              <a:buNone/>
            </a:pPr>
            <a:endParaRPr lang="en-US" sz="1600" b="1" dirty="0">
              <a:solidFill>
                <a:schemeClr val="tx1"/>
              </a:solidFill>
              <a:latin typeface="Arial Narrow" panose="020B0606020202030204" pitchFamily="34" charset="0"/>
            </a:endParaRPr>
          </a:p>
          <a:p>
            <a:pPr marL="0" indent="0" algn="l">
              <a:buNone/>
            </a:pPr>
            <a:r>
              <a:rPr lang="en-US" sz="1600" dirty="0">
                <a:solidFill>
                  <a:schemeClr val="tx1"/>
                </a:solidFill>
                <a:latin typeface="Arial Narrow" panose="020B0606020202030204" pitchFamily="34" charset="0"/>
              </a:rPr>
              <a:t> </a:t>
            </a:r>
          </a:p>
          <a:p>
            <a:pPr marL="0" indent="0" algn="l">
              <a:buNone/>
            </a:pPr>
            <a:endParaRPr lang="en-US" sz="1400" i="0" u="none" strike="noStrike" baseline="0" dirty="0">
              <a:solidFill>
                <a:schemeClr val="tx1"/>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3</a:t>
            </a:fld>
            <a:endParaRPr lang="en-ZA" dirty="0"/>
          </a:p>
        </p:txBody>
      </p:sp>
      <p:sp>
        <p:nvSpPr>
          <p:cNvPr id="8" name="Rectangle 7">
            <a:extLst>
              <a:ext uri="{FF2B5EF4-FFF2-40B4-BE49-F238E27FC236}">
                <a16:creationId xmlns:a16="http://schemas.microsoft.com/office/drawing/2014/main" xmlns="" id="{BC8D6BE6-9DDF-490E-B639-9F108D5E3315}"/>
              </a:ext>
            </a:extLst>
          </p:cNvPr>
          <p:cNvSpPr/>
          <p:nvPr/>
        </p:nvSpPr>
        <p:spPr>
          <a:xfrm>
            <a:off x="9525740" y="1571073"/>
            <a:ext cx="2299317"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xmlns="" id="{E1F44595-804B-468E-A27E-644B9182DA6A}"/>
              </a:ext>
            </a:extLst>
          </p:cNvPr>
          <p:cNvSpPr/>
          <p:nvPr/>
        </p:nvSpPr>
        <p:spPr>
          <a:xfrm>
            <a:off x="1" y="6244528"/>
            <a:ext cx="11760000"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9D95E6A3-076B-45B1-A29C-8E487FCCF08B}"/>
              </a:ext>
            </a:extLst>
          </p:cNvPr>
          <p:cNvPicPr>
            <a:picLocks noChangeAspect="1"/>
          </p:cNvPicPr>
          <p:nvPr/>
        </p:nvPicPr>
        <p:blipFill>
          <a:blip r:embed="rId2"/>
          <a:stretch>
            <a:fillRect/>
          </a:stretch>
        </p:blipFill>
        <p:spPr>
          <a:xfrm>
            <a:off x="6844683" y="-21636"/>
            <a:ext cx="5347317" cy="6816580"/>
          </a:xfrm>
          <a:prstGeom prst="rect">
            <a:avLst/>
          </a:prstGeom>
        </p:spPr>
      </p:pic>
      <p:sp>
        <p:nvSpPr>
          <p:cNvPr id="10" name="Title 1">
            <a:extLst>
              <a:ext uri="{FF2B5EF4-FFF2-40B4-BE49-F238E27FC236}">
                <a16:creationId xmlns:a16="http://schemas.microsoft.com/office/drawing/2014/main" xmlns="" id="{105A9197-3AEB-4537-B0BD-617E40B59208}"/>
              </a:ext>
            </a:extLst>
          </p:cNvPr>
          <p:cNvSpPr txBox="1">
            <a:spLocks/>
          </p:cNvSpPr>
          <p:nvPr/>
        </p:nvSpPr>
        <p:spPr>
          <a:xfrm>
            <a:off x="366943" y="3630498"/>
            <a:ext cx="6175900" cy="742574"/>
          </a:xfrm>
          <a:prstGeom prst="rect">
            <a:avLst/>
          </a:prstGeom>
          <a:solidFill>
            <a:schemeClr val="bg1">
              <a:lumMod val="95000"/>
            </a:schemeClr>
          </a:solidFill>
        </p:spPr>
        <p:txBody>
          <a:bodyPr vert="horz" lIns="180000" tIns="180000" rIns="180000" bIns="180000" rtlCol="0" anchor="ctr">
            <a:noAutofit/>
          </a:bodyPr>
          <a:lstStyle>
            <a:lvl1pPr algn="l" defTabSz="914400" rtl="0" eaLnBrk="1" latinLnBrk="0" hangingPunct="1">
              <a:lnSpc>
                <a:spcPct val="90000"/>
              </a:lnSpc>
              <a:spcBef>
                <a:spcPct val="0"/>
              </a:spcBef>
              <a:buNone/>
              <a:defRPr sz="6000" b="1" kern="1200" spc="-300">
                <a:solidFill>
                  <a:schemeClr val="tx1">
                    <a:lumMod val="75000"/>
                    <a:lumOff val="25000"/>
                  </a:schemeClr>
                </a:solidFill>
                <a:latin typeface="+mj-lt"/>
                <a:ea typeface="+mj-ea"/>
                <a:cs typeface="+mj-cs"/>
              </a:defRPr>
            </a:lvl1pPr>
          </a:lstStyle>
          <a:p>
            <a:r>
              <a:rPr lang="en-ZA" sz="4400" dirty="0"/>
              <a:t>Mission</a:t>
            </a:r>
          </a:p>
        </p:txBody>
      </p:sp>
      <p:sp>
        <p:nvSpPr>
          <p:cNvPr id="5" name="TextBox 4">
            <a:extLst>
              <a:ext uri="{FF2B5EF4-FFF2-40B4-BE49-F238E27FC236}">
                <a16:creationId xmlns:a16="http://schemas.microsoft.com/office/drawing/2014/main" xmlns="" id="{077C6159-61AC-44DE-B8EE-75F5537F10AA}"/>
              </a:ext>
            </a:extLst>
          </p:cNvPr>
          <p:cNvSpPr txBox="1"/>
          <p:nvPr/>
        </p:nvSpPr>
        <p:spPr>
          <a:xfrm>
            <a:off x="432046" y="1741298"/>
            <a:ext cx="611079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To build an organization that Innovates, Investigates and Discovers </a:t>
            </a:r>
            <a:endParaRPr lang="en-AU" dirty="0"/>
          </a:p>
        </p:txBody>
      </p:sp>
      <p:sp>
        <p:nvSpPr>
          <p:cNvPr id="11" name="TextBox 10">
            <a:extLst>
              <a:ext uri="{FF2B5EF4-FFF2-40B4-BE49-F238E27FC236}">
                <a16:creationId xmlns:a16="http://schemas.microsoft.com/office/drawing/2014/main" xmlns="" id="{32EE75AB-ACBA-43BB-9F81-E503758B0CA2}"/>
              </a:ext>
            </a:extLst>
          </p:cNvPr>
          <p:cNvSpPr txBox="1"/>
          <p:nvPr/>
        </p:nvSpPr>
        <p:spPr>
          <a:xfrm>
            <a:off x="399494" y="4373072"/>
            <a:ext cx="611079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To inspire curiosity and Discovery for success in the rapidly changing world</a:t>
            </a:r>
            <a:endParaRPr lang="en-AU" dirty="0"/>
          </a:p>
        </p:txBody>
      </p:sp>
      <p:pic>
        <p:nvPicPr>
          <p:cNvPr id="14" name="Picture 2" descr="C:\Users\Hp\Downloads\IMG-20230216-WA0012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8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4</a:t>
            </a:fld>
            <a:endParaRPr lang="en-ZA"/>
          </a:p>
        </p:txBody>
      </p:sp>
      <p:sp>
        <p:nvSpPr>
          <p:cNvPr id="25" name="Rectangle 24">
            <a:extLst>
              <a:ext uri="{FF2B5EF4-FFF2-40B4-BE49-F238E27FC236}">
                <a16:creationId xmlns:a16="http://schemas.microsoft.com/office/drawing/2014/main" xmlns="" id="{AB92850A-F4B4-437C-9793-5AF46F4F6FDA}"/>
              </a:ext>
            </a:extLst>
          </p:cNvPr>
          <p:cNvSpPr/>
          <p:nvPr/>
        </p:nvSpPr>
        <p:spPr>
          <a:xfrm>
            <a:off x="102016" y="114634"/>
            <a:ext cx="2348222" cy="728745"/>
          </a:xfrm>
          <a:prstGeom prst="rect">
            <a:avLst/>
          </a:prstGeom>
          <a:solidFill>
            <a:srgbClr val="34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xmlns="" id="{91C5DA73-C994-457D-AEB8-248C9A7E2357}"/>
              </a:ext>
            </a:extLst>
          </p:cNvPr>
          <p:cNvSpPr txBox="1">
            <a:spLocks/>
          </p:cNvSpPr>
          <p:nvPr/>
        </p:nvSpPr>
        <p:spPr>
          <a:xfrm>
            <a:off x="-932916" y="-11221"/>
            <a:ext cx="3267739" cy="993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a:solidFill>
                  <a:schemeClr val="bg1"/>
                </a:solidFill>
                <a:latin typeface="AvenirNext LT Pro" charset="0"/>
                <a:ea typeface="AvenirNext LT Pro" charset="0"/>
                <a:cs typeface="AvenirNext LT Pro" charset="0"/>
              </a:rPr>
              <a:t>How WE Works </a:t>
            </a:r>
          </a:p>
        </p:txBody>
      </p:sp>
      <p:sp>
        <p:nvSpPr>
          <p:cNvPr id="35" name="Rectangle 34">
            <a:extLst>
              <a:ext uri="{FF2B5EF4-FFF2-40B4-BE49-F238E27FC236}">
                <a16:creationId xmlns:a16="http://schemas.microsoft.com/office/drawing/2014/main" xmlns="" id="{DE327E30-125E-482D-B76C-98A2999A23CF}"/>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xmlns="" id="{6A7EA275-E342-4600-AB05-19404C1C4261}"/>
              </a:ext>
            </a:extLst>
          </p:cNvPr>
          <p:cNvSpPr/>
          <p:nvPr/>
        </p:nvSpPr>
        <p:spPr>
          <a:xfrm>
            <a:off x="417250" y="1189607"/>
            <a:ext cx="1926455" cy="1840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Consulting</a:t>
            </a:r>
            <a:r>
              <a:rPr lang="en-US" dirty="0"/>
              <a:t> </a:t>
            </a:r>
          </a:p>
        </p:txBody>
      </p:sp>
      <p:sp>
        <p:nvSpPr>
          <p:cNvPr id="11" name="Arrow: Right 10">
            <a:extLst>
              <a:ext uri="{FF2B5EF4-FFF2-40B4-BE49-F238E27FC236}">
                <a16:creationId xmlns:a16="http://schemas.microsoft.com/office/drawing/2014/main" xmlns="" id="{7861E2AD-B53C-49D5-A778-7198AD0342AA}"/>
              </a:ext>
            </a:extLst>
          </p:cNvPr>
          <p:cNvSpPr/>
          <p:nvPr/>
        </p:nvSpPr>
        <p:spPr>
          <a:xfrm>
            <a:off x="2334823" y="1189607"/>
            <a:ext cx="1926455" cy="1840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Planning </a:t>
            </a:r>
          </a:p>
        </p:txBody>
      </p:sp>
      <p:sp>
        <p:nvSpPr>
          <p:cNvPr id="12" name="Arrow: Right 11">
            <a:extLst>
              <a:ext uri="{FF2B5EF4-FFF2-40B4-BE49-F238E27FC236}">
                <a16:creationId xmlns:a16="http://schemas.microsoft.com/office/drawing/2014/main" xmlns="" id="{3193CBC4-33AF-4C68-B80D-84CC182A1668}"/>
              </a:ext>
            </a:extLst>
          </p:cNvPr>
          <p:cNvSpPr/>
          <p:nvPr/>
        </p:nvSpPr>
        <p:spPr>
          <a:xfrm>
            <a:off x="4252396" y="1181200"/>
            <a:ext cx="1926455" cy="1840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0"/>
                <a:solidFill>
                  <a:schemeClr val="tx1"/>
                </a:solidFill>
                <a:effectLst>
                  <a:outerShdw blurRad="38100" dist="19050" dir="2700000" algn="tl" rotWithShape="0">
                    <a:schemeClr val="dk1">
                      <a:alpha val="40000"/>
                    </a:schemeClr>
                  </a:outerShdw>
                </a:effectLst>
              </a:rPr>
              <a:t>Development </a:t>
            </a:r>
          </a:p>
        </p:txBody>
      </p:sp>
      <p:sp>
        <p:nvSpPr>
          <p:cNvPr id="16" name="Arrow: Right 15">
            <a:extLst>
              <a:ext uri="{FF2B5EF4-FFF2-40B4-BE49-F238E27FC236}">
                <a16:creationId xmlns:a16="http://schemas.microsoft.com/office/drawing/2014/main" xmlns="" id="{CAEE471C-096D-4A14-929E-779D9A7157D9}"/>
              </a:ext>
            </a:extLst>
          </p:cNvPr>
          <p:cNvSpPr/>
          <p:nvPr/>
        </p:nvSpPr>
        <p:spPr>
          <a:xfrm>
            <a:off x="6178851" y="1189607"/>
            <a:ext cx="1926455" cy="1840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Financing </a:t>
            </a:r>
            <a:r>
              <a:rPr lang="en-US" dirty="0"/>
              <a:t> </a:t>
            </a:r>
          </a:p>
        </p:txBody>
      </p:sp>
      <p:sp>
        <p:nvSpPr>
          <p:cNvPr id="17" name="Arrow: Right 16">
            <a:extLst>
              <a:ext uri="{FF2B5EF4-FFF2-40B4-BE49-F238E27FC236}">
                <a16:creationId xmlns:a16="http://schemas.microsoft.com/office/drawing/2014/main" xmlns="" id="{430C3511-ED26-43F8-84E8-1617AF4E3F83}"/>
              </a:ext>
            </a:extLst>
          </p:cNvPr>
          <p:cNvSpPr/>
          <p:nvPr/>
        </p:nvSpPr>
        <p:spPr>
          <a:xfrm>
            <a:off x="8096424" y="1189607"/>
            <a:ext cx="1926455" cy="1840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n w="0"/>
                <a:solidFill>
                  <a:schemeClr val="tx1"/>
                </a:solidFill>
                <a:effectLst>
                  <a:outerShdw blurRad="38100" dist="19050" dir="2700000" algn="tl" rotWithShape="0">
                    <a:schemeClr val="dk1">
                      <a:alpha val="40000"/>
                    </a:schemeClr>
                  </a:outerShdw>
                </a:effectLst>
              </a:rPr>
              <a:t>Implementation </a:t>
            </a:r>
            <a:r>
              <a:rPr lang="en-US" b="1" dirty="0">
                <a:ln w="0"/>
                <a:solidFill>
                  <a:schemeClr val="tx1"/>
                </a:solidFill>
                <a:effectLst>
                  <a:outerShdw blurRad="38100" dist="19050" dir="2700000" algn="tl" rotWithShape="0">
                    <a:schemeClr val="dk1">
                      <a:alpha val="40000"/>
                    </a:schemeClr>
                  </a:outerShdw>
                </a:effectLst>
              </a:rPr>
              <a:t> </a:t>
            </a:r>
          </a:p>
        </p:txBody>
      </p:sp>
      <p:sp>
        <p:nvSpPr>
          <p:cNvPr id="18" name="Arrow: Right 17">
            <a:extLst>
              <a:ext uri="{FF2B5EF4-FFF2-40B4-BE49-F238E27FC236}">
                <a16:creationId xmlns:a16="http://schemas.microsoft.com/office/drawing/2014/main" xmlns="" id="{5F8F4B28-0932-4CD6-8A56-501BA930E4C8}"/>
              </a:ext>
            </a:extLst>
          </p:cNvPr>
          <p:cNvSpPr/>
          <p:nvPr/>
        </p:nvSpPr>
        <p:spPr>
          <a:xfrm>
            <a:off x="10013997" y="1181200"/>
            <a:ext cx="1926455" cy="1840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Operation &amp; </a:t>
            </a:r>
          </a:p>
          <a:p>
            <a:pPr algn="ctr"/>
            <a:r>
              <a:rPr lang="en-US" b="1" dirty="0">
                <a:ln w="0"/>
                <a:solidFill>
                  <a:schemeClr val="tx1"/>
                </a:solidFill>
                <a:effectLst>
                  <a:outerShdw blurRad="38100" dist="19050" dir="2700000" algn="tl" rotWithShape="0">
                    <a:schemeClr val="dk1">
                      <a:alpha val="40000"/>
                    </a:schemeClr>
                  </a:outerShdw>
                </a:effectLst>
              </a:rPr>
              <a:t>Service </a:t>
            </a:r>
          </a:p>
        </p:txBody>
      </p:sp>
      <p:sp>
        <p:nvSpPr>
          <p:cNvPr id="19" name="Rectangle 18">
            <a:extLst>
              <a:ext uri="{FF2B5EF4-FFF2-40B4-BE49-F238E27FC236}">
                <a16:creationId xmlns:a16="http://schemas.microsoft.com/office/drawing/2014/main" xmlns="" id="{2C5950CD-B281-4DC5-980D-BD5F4D8E877F}"/>
              </a:ext>
            </a:extLst>
          </p:cNvPr>
          <p:cNvSpPr/>
          <p:nvPr/>
        </p:nvSpPr>
        <p:spPr>
          <a:xfrm>
            <a:off x="164162" y="3139976"/>
            <a:ext cx="2348222" cy="687424"/>
          </a:xfrm>
          <a:prstGeom prst="rect">
            <a:avLst/>
          </a:prstGeom>
          <a:solidFill>
            <a:srgbClr val="34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xmlns="" id="{F26181D2-2339-4126-945C-03E1856B5BD1}"/>
              </a:ext>
            </a:extLst>
          </p:cNvPr>
          <p:cNvSpPr txBox="1">
            <a:spLocks/>
          </p:cNvSpPr>
          <p:nvPr/>
        </p:nvSpPr>
        <p:spPr>
          <a:xfrm>
            <a:off x="-964983" y="2993263"/>
            <a:ext cx="3267739" cy="993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a:solidFill>
                  <a:schemeClr val="bg1"/>
                </a:solidFill>
                <a:latin typeface="AvenirNext LT Pro" charset="0"/>
                <a:ea typeface="AvenirNext LT Pro" charset="0"/>
                <a:cs typeface="AvenirNext LT Pro" charset="0"/>
              </a:rPr>
              <a:t>Core Values</a:t>
            </a:r>
          </a:p>
        </p:txBody>
      </p:sp>
      <p:graphicFrame>
        <p:nvGraphicFramePr>
          <p:cNvPr id="5" name="Diagram 4">
            <a:extLst>
              <a:ext uri="{FF2B5EF4-FFF2-40B4-BE49-F238E27FC236}">
                <a16:creationId xmlns:a16="http://schemas.microsoft.com/office/drawing/2014/main" xmlns="" id="{817F351B-A4CD-47A3-867C-DCD46571BEEA}"/>
              </a:ext>
            </a:extLst>
          </p:cNvPr>
          <p:cNvGraphicFramePr/>
          <p:nvPr>
            <p:extLst>
              <p:ext uri="{D42A27DB-BD31-4B8C-83A1-F6EECF244321}">
                <p14:modId xmlns:p14="http://schemas.microsoft.com/office/powerpoint/2010/main" val="2013425636"/>
              </p:ext>
            </p:extLst>
          </p:nvPr>
        </p:nvGraphicFramePr>
        <p:xfrm>
          <a:off x="1459378" y="3138403"/>
          <a:ext cx="4999115" cy="3457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xmlns="" id="{C2A161B1-C118-4D17-B4FC-9F70236FF61D}"/>
              </a:ext>
            </a:extLst>
          </p:cNvPr>
          <p:cNvSpPr/>
          <p:nvPr/>
        </p:nvSpPr>
        <p:spPr>
          <a:xfrm>
            <a:off x="3351308" y="4664432"/>
            <a:ext cx="1318338" cy="743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Values</a:t>
            </a:r>
          </a:p>
        </p:txBody>
      </p:sp>
      <p:sp>
        <p:nvSpPr>
          <p:cNvPr id="23" name="Content Placeholder 3">
            <a:extLst>
              <a:ext uri="{FF2B5EF4-FFF2-40B4-BE49-F238E27FC236}">
                <a16:creationId xmlns:a16="http://schemas.microsoft.com/office/drawing/2014/main" xmlns="" id="{43496E57-9419-4144-97C9-AA61344A2827}"/>
              </a:ext>
            </a:extLst>
          </p:cNvPr>
          <p:cNvSpPr txBox="1">
            <a:spLocks/>
          </p:cNvSpPr>
          <p:nvPr/>
        </p:nvSpPr>
        <p:spPr>
          <a:xfrm>
            <a:off x="6178851" y="3640970"/>
            <a:ext cx="5797149" cy="28660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i="1" u="sng" dirty="0">
                <a:solidFill>
                  <a:schemeClr val="tx1"/>
                </a:solidFill>
                <a:latin typeface="Arial Narrow" panose="020B0606020202030204" pitchFamily="34" charset="0"/>
              </a:rPr>
              <a:t>Integrity: </a:t>
            </a:r>
            <a:r>
              <a:rPr lang="en-US" sz="1800" dirty="0">
                <a:solidFill>
                  <a:schemeClr val="tx1"/>
                </a:solidFill>
                <a:latin typeface="Arial Narrow" panose="020B0606020202030204" pitchFamily="34" charset="0"/>
              </a:rPr>
              <a:t>All dealings with integrity, it’s our asset.</a:t>
            </a:r>
          </a:p>
          <a:p>
            <a:r>
              <a:rPr lang="en-US" sz="1800" i="1" u="sng" dirty="0">
                <a:solidFill>
                  <a:schemeClr val="tx1"/>
                </a:solidFill>
                <a:latin typeface="Arial Narrow" panose="020B0606020202030204" pitchFamily="34" charset="0"/>
              </a:rPr>
              <a:t>Excellence: </a:t>
            </a:r>
            <a:r>
              <a:rPr lang="en-US" sz="1800" i="0" dirty="0">
                <a:solidFill>
                  <a:schemeClr val="tx1"/>
                </a:solidFill>
                <a:effectLst/>
                <a:latin typeface="Arial Narrow" panose="020B0606020202030204" pitchFamily="34" charset="0"/>
              </a:rPr>
              <a:t>the quality of being excellent.</a:t>
            </a:r>
          </a:p>
          <a:p>
            <a:r>
              <a:rPr lang="en-US" sz="1800" i="1" u="sng" dirty="0">
                <a:solidFill>
                  <a:schemeClr val="tx1"/>
                </a:solidFill>
                <a:latin typeface="Arial Narrow" panose="020B0606020202030204" pitchFamily="34" charset="0"/>
              </a:rPr>
              <a:t>Customer Satisfaction: </a:t>
            </a:r>
            <a:r>
              <a:rPr lang="en-US" sz="1800" dirty="0">
                <a:solidFill>
                  <a:schemeClr val="tx1"/>
                </a:solidFill>
                <a:latin typeface="Arial Narrow" panose="020B0606020202030204" pitchFamily="34" charset="0"/>
              </a:rPr>
              <a:t>Overall Commitment for Customer.</a:t>
            </a:r>
          </a:p>
          <a:p>
            <a:r>
              <a:rPr lang="en-US" sz="1800" i="1" u="sng" dirty="0">
                <a:solidFill>
                  <a:schemeClr val="tx1"/>
                </a:solidFill>
                <a:latin typeface="Arial Narrow" panose="020B0606020202030204" pitchFamily="34" charset="0"/>
              </a:rPr>
              <a:t>Innovation</a:t>
            </a:r>
            <a:r>
              <a:rPr lang="en-US" sz="1800" dirty="0">
                <a:solidFill>
                  <a:schemeClr val="tx1"/>
                </a:solidFill>
                <a:latin typeface="Arial Narrow" panose="020B0606020202030204" pitchFamily="34" charset="0"/>
              </a:rPr>
              <a:t>: We believe our innovation, thinking about new technology.</a:t>
            </a:r>
          </a:p>
          <a:p>
            <a:r>
              <a:rPr lang="en-US" sz="1800" i="1" u="sng" dirty="0">
                <a:solidFill>
                  <a:schemeClr val="tx1"/>
                </a:solidFill>
                <a:latin typeface="Arial Narrow" panose="020B0606020202030204" pitchFamily="34" charset="0"/>
              </a:rPr>
              <a:t>Encouraging People: </a:t>
            </a:r>
            <a:r>
              <a:rPr lang="en-US" sz="1800" dirty="0">
                <a:solidFill>
                  <a:schemeClr val="tx1"/>
                </a:solidFill>
                <a:latin typeface="Arial Narrow" panose="020B0606020202030204" pitchFamily="34" charset="0"/>
              </a:rPr>
              <a:t>Good dealings with people’s</a:t>
            </a:r>
          </a:p>
          <a:p>
            <a:endParaRPr lang="en-US" sz="1600" dirty="0">
              <a:solidFill>
                <a:schemeClr val="tx1"/>
              </a:solidFill>
              <a:latin typeface="Arial Narrow" panose="020B0606020202030204" pitchFamily="34" charset="0"/>
            </a:endParaRPr>
          </a:p>
          <a:p>
            <a:r>
              <a:rPr lang="en-US" sz="1600" dirty="0">
                <a:solidFill>
                  <a:schemeClr val="tx1"/>
                </a:solidFill>
                <a:latin typeface="Arial Narrow" panose="020B0606020202030204" pitchFamily="34" charset="0"/>
              </a:rPr>
              <a:t> </a:t>
            </a:r>
          </a:p>
          <a:p>
            <a:endParaRPr lang="en-US" sz="1400" dirty="0">
              <a:solidFill>
                <a:schemeClr val="tx1"/>
              </a:solidFill>
              <a:latin typeface="Arial Narrow" panose="020B0606020202030204" pitchFamily="34" charset="0"/>
            </a:endParaRPr>
          </a:p>
        </p:txBody>
      </p:sp>
      <p:pic>
        <p:nvPicPr>
          <p:cNvPr id="22" name="Picture 2" descr="C:\Users\Hp\Downloads\IMG-20230216-WA0012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57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a:xfrm>
            <a:off x="366943" y="273895"/>
            <a:ext cx="6175900" cy="742574"/>
          </a:xfrm>
        </p:spPr>
        <p:txBody>
          <a:bodyPr/>
          <a:lstStyle/>
          <a:p>
            <a:r>
              <a:rPr lang="en-ZA" dirty="0"/>
              <a:t>Company Timeline</a:t>
            </a:r>
            <a:endParaRPr lang="en-ZA" sz="4400" dirty="0"/>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66944" y="1079525"/>
            <a:ext cx="11393056" cy="5101947"/>
          </a:xfrm>
        </p:spPr>
        <p:txBody>
          <a:bodyPr/>
          <a:lstStyle/>
          <a:p>
            <a:pPr marL="0" indent="0" algn="l">
              <a:buNone/>
            </a:pPr>
            <a:endParaRPr lang="en-US" sz="1600" dirty="0">
              <a:solidFill>
                <a:schemeClr val="tx1"/>
              </a:solidFill>
              <a:latin typeface="Arial Narrow" panose="020B0606020202030204" pitchFamily="34" charset="0"/>
            </a:endParaRPr>
          </a:p>
          <a:p>
            <a:pPr marL="0" indent="0" algn="l">
              <a:buNone/>
            </a:pPr>
            <a:r>
              <a:rPr lang="en-US" sz="1600" dirty="0">
                <a:solidFill>
                  <a:schemeClr val="tx1"/>
                </a:solidFill>
                <a:latin typeface="Arial Narrow" panose="020B0606020202030204" pitchFamily="34" charset="0"/>
              </a:rPr>
              <a:t> </a:t>
            </a:r>
          </a:p>
          <a:p>
            <a:pPr marL="0" indent="0" algn="l">
              <a:buNone/>
            </a:pPr>
            <a:r>
              <a:rPr lang="en-US" sz="1400" i="0" u="none" strike="noStrike" baseline="0" dirty="0">
                <a:solidFill>
                  <a:schemeClr val="tx1"/>
                </a:solidFill>
                <a:latin typeface="Arial Narrow" panose="020B0606020202030204" pitchFamily="34" charset="0"/>
              </a:rPr>
              <a:t>.</a:t>
            </a:r>
          </a:p>
        </p:txBody>
      </p:sp>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5</a:t>
            </a:fld>
            <a:endParaRPr lang="en-ZA" dirty="0"/>
          </a:p>
        </p:txBody>
      </p:sp>
      <p:sp>
        <p:nvSpPr>
          <p:cNvPr id="8" name="Rectangle 7">
            <a:extLst>
              <a:ext uri="{FF2B5EF4-FFF2-40B4-BE49-F238E27FC236}">
                <a16:creationId xmlns:a16="http://schemas.microsoft.com/office/drawing/2014/main" xmlns="" id="{BC8D6BE6-9DDF-490E-B639-9F108D5E3315}"/>
              </a:ext>
            </a:extLst>
          </p:cNvPr>
          <p:cNvSpPr/>
          <p:nvPr/>
        </p:nvSpPr>
        <p:spPr>
          <a:xfrm>
            <a:off x="9525740" y="1571073"/>
            <a:ext cx="2299317"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xmlns="" id="{E1F44595-804B-468E-A27E-644B9182DA6A}"/>
              </a:ext>
            </a:extLst>
          </p:cNvPr>
          <p:cNvSpPr/>
          <p:nvPr/>
        </p:nvSpPr>
        <p:spPr>
          <a:xfrm>
            <a:off x="1" y="6244528"/>
            <a:ext cx="11760000"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xmlns="" id="{DEAB2F61-401D-4EE6-B1DD-8654EB1BD687}"/>
              </a:ext>
            </a:extLst>
          </p:cNvPr>
          <p:cNvSpPr/>
          <p:nvPr/>
        </p:nvSpPr>
        <p:spPr>
          <a:xfrm>
            <a:off x="195305" y="3488927"/>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386E92AC-A44B-4D3A-BED2-31FD6F554EB5}"/>
              </a:ext>
            </a:extLst>
          </p:cNvPr>
          <p:cNvSpPr/>
          <p:nvPr/>
        </p:nvSpPr>
        <p:spPr>
          <a:xfrm>
            <a:off x="816742" y="3693113"/>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xmlns="" id="{0952B9F3-FB77-43B8-B6CE-ABCBEF644952}"/>
              </a:ext>
            </a:extLst>
          </p:cNvPr>
          <p:cNvSpPr/>
          <p:nvPr/>
        </p:nvSpPr>
        <p:spPr>
          <a:xfrm>
            <a:off x="905518" y="4012714"/>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43D4BAE-834D-4698-999C-FDE3C0CBB351}"/>
              </a:ext>
            </a:extLst>
          </p:cNvPr>
          <p:cNvSpPr/>
          <p:nvPr/>
        </p:nvSpPr>
        <p:spPr>
          <a:xfrm>
            <a:off x="1812520" y="3490414"/>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EBA7CAAB-A872-4C01-BFF0-8DE2609567F5}"/>
              </a:ext>
            </a:extLst>
          </p:cNvPr>
          <p:cNvSpPr/>
          <p:nvPr/>
        </p:nvSpPr>
        <p:spPr>
          <a:xfrm>
            <a:off x="2433957" y="3694600"/>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F519256-5980-46F8-AFC5-2CE5DA585D7A}"/>
              </a:ext>
            </a:extLst>
          </p:cNvPr>
          <p:cNvSpPr/>
          <p:nvPr/>
        </p:nvSpPr>
        <p:spPr>
          <a:xfrm>
            <a:off x="2499208" y="2432012"/>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08BA8C3-753C-48BE-A26D-3A49B7F7FDDF}"/>
              </a:ext>
            </a:extLst>
          </p:cNvPr>
          <p:cNvSpPr/>
          <p:nvPr/>
        </p:nvSpPr>
        <p:spPr>
          <a:xfrm>
            <a:off x="3441720" y="3488927"/>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EB278FE3-1E86-49FA-8CE5-4EF9172EC631}"/>
              </a:ext>
            </a:extLst>
          </p:cNvPr>
          <p:cNvSpPr/>
          <p:nvPr/>
        </p:nvSpPr>
        <p:spPr>
          <a:xfrm>
            <a:off x="4063157" y="3693113"/>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96C6689-1005-41CC-BB33-DB92443676A3}"/>
              </a:ext>
            </a:extLst>
          </p:cNvPr>
          <p:cNvSpPr/>
          <p:nvPr/>
        </p:nvSpPr>
        <p:spPr>
          <a:xfrm>
            <a:off x="4151933" y="4012714"/>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8FE6FA83-1F4C-4E25-A072-F4B40D46CABE}"/>
              </a:ext>
            </a:extLst>
          </p:cNvPr>
          <p:cNvSpPr/>
          <p:nvPr/>
        </p:nvSpPr>
        <p:spPr>
          <a:xfrm>
            <a:off x="5070920" y="3488927"/>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833B84BA-EBEC-4DE6-A481-BD31114A801D}"/>
              </a:ext>
            </a:extLst>
          </p:cNvPr>
          <p:cNvSpPr/>
          <p:nvPr/>
        </p:nvSpPr>
        <p:spPr>
          <a:xfrm>
            <a:off x="5692357" y="3693113"/>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xmlns="" id="{B45B4508-983C-43C1-A72B-4BFE69F9F704}"/>
              </a:ext>
            </a:extLst>
          </p:cNvPr>
          <p:cNvSpPr/>
          <p:nvPr/>
        </p:nvSpPr>
        <p:spPr>
          <a:xfrm>
            <a:off x="5757608" y="2430525"/>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CE4E586-523B-4962-B5C5-C42BD428933F}"/>
              </a:ext>
            </a:extLst>
          </p:cNvPr>
          <p:cNvSpPr/>
          <p:nvPr/>
        </p:nvSpPr>
        <p:spPr>
          <a:xfrm>
            <a:off x="6700120" y="3488927"/>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FEF2877C-01B1-4B5B-B97F-C709CD0AD173}"/>
              </a:ext>
            </a:extLst>
          </p:cNvPr>
          <p:cNvSpPr/>
          <p:nvPr/>
        </p:nvSpPr>
        <p:spPr>
          <a:xfrm>
            <a:off x="7321557" y="3693113"/>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xmlns="" id="{BB00A2E6-EEE0-4276-A845-D8B507B504BF}"/>
              </a:ext>
            </a:extLst>
          </p:cNvPr>
          <p:cNvSpPr/>
          <p:nvPr/>
        </p:nvSpPr>
        <p:spPr>
          <a:xfrm>
            <a:off x="7410333" y="4012714"/>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9BA70091-9146-41C9-AC49-956C3EF1E9E5}"/>
              </a:ext>
            </a:extLst>
          </p:cNvPr>
          <p:cNvSpPr/>
          <p:nvPr/>
        </p:nvSpPr>
        <p:spPr>
          <a:xfrm>
            <a:off x="9959973" y="3488927"/>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21F9E72D-F84E-4880-8B22-077EB6477ACA}"/>
              </a:ext>
            </a:extLst>
          </p:cNvPr>
          <p:cNvSpPr/>
          <p:nvPr/>
        </p:nvSpPr>
        <p:spPr>
          <a:xfrm>
            <a:off x="10581410" y="3693113"/>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71A4286-A8BF-44C9-AC9F-1628D5D10F39}"/>
              </a:ext>
            </a:extLst>
          </p:cNvPr>
          <p:cNvSpPr/>
          <p:nvPr/>
        </p:nvSpPr>
        <p:spPr>
          <a:xfrm>
            <a:off x="10670186" y="4012714"/>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9A597BFF-5883-413A-8B7F-E75CB153AE44}"/>
              </a:ext>
            </a:extLst>
          </p:cNvPr>
          <p:cNvSpPr/>
          <p:nvPr/>
        </p:nvSpPr>
        <p:spPr>
          <a:xfrm>
            <a:off x="8346405" y="3488927"/>
            <a:ext cx="1464815" cy="550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80EF3799-C020-4033-AA6A-E1D8536891CC}"/>
              </a:ext>
            </a:extLst>
          </p:cNvPr>
          <p:cNvSpPr/>
          <p:nvPr/>
        </p:nvSpPr>
        <p:spPr>
          <a:xfrm>
            <a:off x="8967842" y="3693113"/>
            <a:ext cx="168675" cy="1775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xmlns="" id="{CEA6FE8F-35BB-4863-9EBA-CF79E54F76E4}"/>
              </a:ext>
            </a:extLst>
          </p:cNvPr>
          <p:cNvSpPr/>
          <p:nvPr/>
        </p:nvSpPr>
        <p:spPr>
          <a:xfrm>
            <a:off x="9033093" y="2430525"/>
            <a:ext cx="45719" cy="1198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F34E6E42-A646-421C-A047-32CC8900BA47}"/>
              </a:ext>
            </a:extLst>
          </p:cNvPr>
          <p:cNvSpPr/>
          <p:nvPr/>
        </p:nvSpPr>
        <p:spPr>
          <a:xfrm>
            <a:off x="497150" y="5211200"/>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2015</a:t>
            </a:r>
          </a:p>
        </p:txBody>
      </p:sp>
      <p:sp>
        <p:nvSpPr>
          <p:cNvPr id="33" name="Rectangle: Rounded Corners 32">
            <a:extLst>
              <a:ext uri="{FF2B5EF4-FFF2-40B4-BE49-F238E27FC236}">
                <a16:creationId xmlns:a16="http://schemas.microsoft.com/office/drawing/2014/main" xmlns="" id="{8620CD57-6342-421D-B82E-A32F3DD253A0}"/>
              </a:ext>
            </a:extLst>
          </p:cNvPr>
          <p:cNvSpPr/>
          <p:nvPr/>
        </p:nvSpPr>
        <p:spPr>
          <a:xfrm>
            <a:off x="2073080" y="2085374"/>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2016</a:t>
            </a:r>
          </a:p>
        </p:txBody>
      </p:sp>
      <p:sp>
        <p:nvSpPr>
          <p:cNvPr id="34" name="Rectangle: Rounded Corners 33">
            <a:extLst>
              <a:ext uri="{FF2B5EF4-FFF2-40B4-BE49-F238E27FC236}">
                <a16:creationId xmlns:a16="http://schemas.microsoft.com/office/drawing/2014/main" xmlns="" id="{2D6E0DDA-DF42-4B47-8D53-2DE3F46D6CBB}"/>
              </a:ext>
            </a:extLst>
          </p:cNvPr>
          <p:cNvSpPr/>
          <p:nvPr/>
        </p:nvSpPr>
        <p:spPr>
          <a:xfrm>
            <a:off x="3721366" y="5211200"/>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2017</a:t>
            </a:r>
          </a:p>
        </p:txBody>
      </p:sp>
      <p:sp>
        <p:nvSpPr>
          <p:cNvPr id="35" name="Rectangle: Rounded Corners 34">
            <a:extLst>
              <a:ext uri="{FF2B5EF4-FFF2-40B4-BE49-F238E27FC236}">
                <a16:creationId xmlns:a16="http://schemas.microsoft.com/office/drawing/2014/main" xmlns="" id="{09131F4B-67E8-436F-9B5A-56FC487BD25C}"/>
              </a:ext>
            </a:extLst>
          </p:cNvPr>
          <p:cNvSpPr/>
          <p:nvPr/>
        </p:nvSpPr>
        <p:spPr>
          <a:xfrm>
            <a:off x="5373282" y="2085374"/>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2018</a:t>
            </a:r>
          </a:p>
        </p:txBody>
      </p:sp>
      <p:sp>
        <p:nvSpPr>
          <p:cNvPr id="36" name="Rectangle: Rounded Corners 35">
            <a:extLst>
              <a:ext uri="{FF2B5EF4-FFF2-40B4-BE49-F238E27FC236}">
                <a16:creationId xmlns:a16="http://schemas.microsoft.com/office/drawing/2014/main" xmlns="" id="{03B46E41-A424-46A2-8BB8-9998DBD5CD77}"/>
              </a:ext>
            </a:extLst>
          </p:cNvPr>
          <p:cNvSpPr/>
          <p:nvPr/>
        </p:nvSpPr>
        <p:spPr>
          <a:xfrm>
            <a:off x="7029924" y="5211200"/>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2019</a:t>
            </a:r>
          </a:p>
        </p:txBody>
      </p:sp>
      <p:sp>
        <p:nvSpPr>
          <p:cNvPr id="37" name="Rectangle: Rounded Corners 36">
            <a:extLst>
              <a:ext uri="{FF2B5EF4-FFF2-40B4-BE49-F238E27FC236}">
                <a16:creationId xmlns:a16="http://schemas.microsoft.com/office/drawing/2014/main" xmlns="" id="{0696BBCF-F15D-4A22-881C-D0CAFEE42962}"/>
              </a:ext>
            </a:extLst>
          </p:cNvPr>
          <p:cNvSpPr/>
          <p:nvPr/>
        </p:nvSpPr>
        <p:spPr>
          <a:xfrm>
            <a:off x="8626051" y="2085374"/>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2020</a:t>
            </a:r>
          </a:p>
        </p:txBody>
      </p:sp>
      <p:sp>
        <p:nvSpPr>
          <p:cNvPr id="38" name="Rectangle: Rounded Corners 37">
            <a:extLst>
              <a:ext uri="{FF2B5EF4-FFF2-40B4-BE49-F238E27FC236}">
                <a16:creationId xmlns:a16="http://schemas.microsoft.com/office/drawing/2014/main" xmlns="" id="{576E088D-6A81-4ACA-808B-17AF9D4B956B}"/>
              </a:ext>
            </a:extLst>
          </p:cNvPr>
          <p:cNvSpPr/>
          <p:nvPr/>
        </p:nvSpPr>
        <p:spPr>
          <a:xfrm>
            <a:off x="10266130" y="5203234"/>
            <a:ext cx="852256" cy="372854"/>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latin typeface="Arial Narrow" panose="020B0606020202030204" pitchFamily="34" charset="0"/>
              </a:rPr>
              <a:t>2021</a:t>
            </a:r>
          </a:p>
        </p:txBody>
      </p:sp>
      <p:sp>
        <p:nvSpPr>
          <p:cNvPr id="39" name="Rectangle: Rounded Corners 38">
            <a:extLst>
              <a:ext uri="{FF2B5EF4-FFF2-40B4-BE49-F238E27FC236}">
                <a16:creationId xmlns:a16="http://schemas.microsoft.com/office/drawing/2014/main" xmlns="" id="{F1939B05-00D6-4FA3-8B90-A41019FA313B}"/>
              </a:ext>
            </a:extLst>
          </p:cNvPr>
          <p:cNvSpPr/>
          <p:nvPr/>
        </p:nvSpPr>
        <p:spPr>
          <a:xfrm>
            <a:off x="195305" y="2583402"/>
            <a:ext cx="1571495" cy="8424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Established on 2015, </a:t>
            </a:r>
          </a:p>
          <a:p>
            <a:pPr algn="ctr"/>
            <a:r>
              <a:rPr lang="en-US" sz="1200" dirty="0">
                <a:latin typeface="Arial Narrow" panose="020B0606020202030204" pitchFamily="34" charset="0"/>
              </a:rPr>
              <a:t>Sole Agent of Oxford Technologies Australia (Denim)</a:t>
            </a:r>
          </a:p>
        </p:txBody>
      </p:sp>
      <p:sp>
        <p:nvSpPr>
          <p:cNvPr id="40" name="Rectangle: Rounded Corners 39">
            <a:extLst>
              <a:ext uri="{FF2B5EF4-FFF2-40B4-BE49-F238E27FC236}">
                <a16:creationId xmlns:a16="http://schemas.microsoft.com/office/drawing/2014/main" xmlns="" id="{7653C4FD-B59D-4E48-B4F6-81520C3025A5}"/>
              </a:ext>
            </a:extLst>
          </p:cNvPr>
          <p:cNvSpPr/>
          <p:nvPr/>
        </p:nvSpPr>
        <p:spPr>
          <a:xfrm>
            <a:off x="3430333" y="2583402"/>
            <a:ext cx="1571495" cy="8424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 </a:t>
            </a:r>
          </a:p>
          <a:p>
            <a:pPr algn="ctr"/>
            <a:r>
              <a:rPr lang="en-US" sz="1200" dirty="0">
                <a:latin typeface="Arial Narrow" panose="020B0606020202030204" pitchFamily="34" charset="0"/>
              </a:rPr>
              <a:t>Sole Agent of </a:t>
            </a:r>
            <a:r>
              <a:rPr lang="en-US" sz="1200" dirty="0" err="1">
                <a:latin typeface="Arial Narrow" panose="020B0606020202030204" pitchFamily="34" charset="0"/>
              </a:rPr>
              <a:t>Totas</a:t>
            </a:r>
            <a:r>
              <a:rPr lang="en-US" sz="1200" dirty="0">
                <a:latin typeface="Arial Narrow" panose="020B0606020202030204" pitchFamily="34" charset="0"/>
              </a:rPr>
              <a:t> International Trading Company Limited (Taiwan)</a:t>
            </a:r>
          </a:p>
        </p:txBody>
      </p:sp>
      <p:sp>
        <p:nvSpPr>
          <p:cNvPr id="41" name="Rectangle: Rounded Corners 40">
            <a:extLst>
              <a:ext uri="{FF2B5EF4-FFF2-40B4-BE49-F238E27FC236}">
                <a16:creationId xmlns:a16="http://schemas.microsoft.com/office/drawing/2014/main" xmlns="" id="{1A058130-52C6-4705-872B-58950A41E742}"/>
              </a:ext>
            </a:extLst>
          </p:cNvPr>
          <p:cNvSpPr/>
          <p:nvPr/>
        </p:nvSpPr>
        <p:spPr>
          <a:xfrm>
            <a:off x="1779619" y="3967376"/>
            <a:ext cx="1571495" cy="48033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 </a:t>
            </a:r>
          </a:p>
          <a:p>
            <a:pPr algn="ctr"/>
            <a:r>
              <a:rPr lang="en-US" sz="1200" dirty="0">
                <a:latin typeface="Arial Narrow" panose="020B0606020202030204" pitchFamily="34" charset="0"/>
              </a:rPr>
              <a:t>Sole Agent of </a:t>
            </a:r>
            <a:r>
              <a:rPr lang="en-US" sz="1200" dirty="0" err="1">
                <a:latin typeface="Arial Narrow" panose="020B0606020202030204" pitchFamily="34" charset="0"/>
              </a:rPr>
              <a:t>Noga</a:t>
            </a:r>
            <a:r>
              <a:rPr lang="en-US" sz="1200" dirty="0">
                <a:latin typeface="Arial Narrow" panose="020B0606020202030204" pitchFamily="34" charset="0"/>
              </a:rPr>
              <a:t> </a:t>
            </a:r>
            <a:r>
              <a:rPr lang="en-US" sz="1200" dirty="0" err="1">
                <a:latin typeface="Arial Narrow" panose="020B0606020202030204" pitchFamily="34" charset="0"/>
              </a:rPr>
              <a:t>Biochem</a:t>
            </a:r>
            <a:r>
              <a:rPr lang="en-US" sz="1200" dirty="0">
                <a:latin typeface="Arial Narrow" panose="020B0606020202030204" pitchFamily="34" charset="0"/>
              </a:rPr>
              <a:t> (China)</a:t>
            </a:r>
          </a:p>
        </p:txBody>
      </p:sp>
      <p:sp>
        <p:nvSpPr>
          <p:cNvPr id="42" name="Rectangle: Rounded Corners 41">
            <a:extLst>
              <a:ext uri="{FF2B5EF4-FFF2-40B4-BE49-F238E27FC236}">
                <a16:creationId xmlns:a16="http://schemas.microsoft.com/office/drawing/2014/main" xmlns="" id="{70EAF8AE-44AF-4F02-B77F-BCC2C1A2DE39}"/>
              </a:ext>
            </a:extLst>
          </p:cNvPr>
          <p:cNvSpPr/>
          <p:nvPr/>
        </p:nvSpPr>
        <p:spPr>
          <a:xfrm>
            <a:off x="9843334" y="2646436"/>
            <a:ext cx="1571495" cy="8424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Established new venture </a:t>
            </a:r>
            <a:r>
              <a:rPr lang="en-US" sz="1200" dirty="0" smtClean="0">
                <a:latin typeface="Arial Narrow" panose="020B0606020202030204" pitchFamily="34" charset="0"/>
              </a:rPr>
              <a:t>“Osman </a:t>
            </a:r>
            <a:r>
              <a:rPr lang="en-US" sz="1200" dirty="0" err="1" smtClean="0">
                <a:latin typeface="Arial Narrow" panose="020B0606020202030204" pitchFamily="34" charset="0"/>
              </a:rPr>
              <a:t>Powertech</a:t>
            </a:r>
            <a:r>
              <a:rPr lang="en-US" sz="1200" dirty="0" smtClean="0">
                <a:latin typeface="Arial Narrow" panose="020B0606020202030204" pitchFamily="34" charset="0"/>
              </a:rPr>
              <a:t> &amp; Engineering”</a:t>
            </a:r>
            <a:endParaRPr lang="en-US" sz="1200" dirty="0">
              <a:latin typeface="Arial Narrow" panose="020B0606020202030204" pitchFamily="34" charset="0"/>
            </a:endParaRPr>
          </a:p>
        </p:txBody>
      </p:sp>
      <p:sp>
        <p:nvSpPr>
          <p:cNvPr id="43" name="Rectangle: Rounded Corners 42">
            <a:extLst>
              <a:ext uri="{FF2B5EF4-FFF2-40B4-BE49-F238E27FC236}">
                <a16:creationId xmlns:a16="http://schemas.microsoft.com/office/drawing/2014/main" xmlns="" id="{F50E0397-2BA5-4658-BD14-2BB185375C8B}"/>
              </a:ext>
            </a:extLst>
          </p:cNvPr>
          <p:cNvSpPr/>
          <p:nvPr/>
        </p:nvSpPr>
        <p:spPr>
          <a:xfrm>
            <a:off x="4998471" y="4087279"/>
            <a:ext cx="1571495" cy="8424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Started New Business scope of Building and Road Construction. </a:t>
            </a:r>
          </a:p>
        </p:txBody>
      </p:sp>
      <p:sp>
        <p:nvSpPr>
          <p:cNvPr id="44" name="Rectangle: Rounded Corners 43">
            <a:extLst>
              <a:ext uri="{FF2B5EF4-FFF2-40B4-BE49-F238E27FC236}">
                <a16:creationId xmlns:a16="http://schemas.microsoft.com/office/drawing/2014/main" xmlns="" id="{78056138-ED61-4862-B4FC-AA9069D798A3}"/>
              </a:ext>
            </a:extLst>
          </p:cNvPr>
          <p:cNvSpPr/>
          <p:nvPr/>
        </p:nvSpPr>
        <p:spPr>
          <a:xfrm>
            <a:off x="6684488" y="2646436"/>
            <a:ext cx="1571495" cy="8424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Started working with Ministry of Education.</a:t>
            </a:r>
          </a:p>
        </p:txBody>
      </p:sp>
      <p:sp>
        <p:nvSpPr>
          <p:cNvPr id="45" name="Rectangle: Rounded Corners 44">
            <a:extLst>
              <a:ext uri="{FF2B5EF4-FFF2-40B4-BE49-F238E27FC236}">
                <a16:creationId xmlns:a16="http://schemas.microsoft.com/office/drawing/2014/main" xmlns="" id="{932ACF89-F783-463C-A50A-8125B90CE335}"/>
              </a:ext>
            </a:extLst>
          </p:cNvPr>
          <p:cNvSpPr/>
          <p:nvPr/>
        </p:nvSpPr>
        <p:spPr>
          <a:xfrm>
            <a:off x="8275347" y="4048431"/>
            <a:ext cx="1571495" cy="8424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latin typeface="Arial Narrow" panose="020B0606020202030204" pitchFamily="34" charset="0"/>
              </a:rPr>
              <a:t>Established Intense Communications as a Event Management Firm also sole agent of Cargill </a:t>
            </a:r>
            <a:r>
              <a:rPr lang="en-US" sz="1200">
                <a:latin typeface="Arial Narrow" panose="020B0606020202030204" pitchFamily="34" charset="0"/>
              </a:rPr>
              <a:t>(Turkey)</a:t>
            </a:r>
            <a:endParaRPr lang="en-US" sz="1200" dirty="0">
              <a:latin typeface="Arial Narrow" panose="020B0606020202030204" pitchFamily="34" charset="0"/>
            </a:endParaRPr>
          </a:p>
        </p:txBody>
      </p:sp>
      <p:pic>
        <p:nvPicPr>
          <p:cNvPr id="47" name="Picture 2" descr="C:\Users\Hp\Downloads\IMG-20230216-WA001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8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a:xfrm>
            <a:off x="2559051" y="196167"/>
            <a:ext cx="6641900" cy="742574"/>
          </a:xfrm>
        </p:spPr>
        <p:txBody>
          <a:bodyPr/>
          <a:lstStyle/>
          <a:p>
            <a:pPr algn="ctr"/>
            <a:r>
              <a:rPr lang="en-ZA" sz="4400" dirty="0"/>
              <a:t>Line of Business</a:t>
            </a:r>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66943" y="990745"/>
            <a:ext cx="7765003" cy="5671029"/>
          </a:xfrm>
        </p:spPr>
        <p:txBody>
          <a:bodyPr/>
          <a:lstStyle/>
          <a:p>
            <a:pPr marL="0" indent="0" algn="just">
              <a:buNone/>
            </a:pPr>
            <a:r>
              <a:rPr lang="en-US" sz="1500" b="1" i="0" u="none" strike="noStrike" baseline="0" dirty="0">
                <a:solidFill>
                  <a:schemeClr val="tx1"/>
                </a:solidFill>
                <a:latin typeface="Arial Narrow" panose="020B0606020202030204" pitchFamily="34" charset="0"/>
              </a:rPr>
              <a:t> </a:t>
            </a:r>
            <a:endParaRPr lang="en-US" sz="1500" dirty="0">
              <a:solidFill>
                <a:schemeClr val="tx1"/>
              </a:solidFill>
              <a:latin typeface="Arial Narrow" panose="020B0606020202030204" pitchFamily="34" charset="0"/>
            </a:endParaRPr>
          </a:p>
          <a:p>
            <a:pPr marL="0" indent="0" algn="just">
              <a:buNone/>
            </a:pPr>
            <a:endParaRPr lang="en-US" sz="1500" dirty="0">
              <a:solidFill>
                <a:schemeClr val="tx1"/>
              </a:solidFill>
              <a:latin typeface="Arial Narrow" panose="020B0606020202030204" pitchFamily="34" charset="0"/>
            </a:endParaRPr>
          </a:p>
          <a:p>
            <a:pPr marL="0" indent="0" algn="just">
              <a:buNone/>
            </a:pPr>
            <a:r>
              <a:rPr lang="en-US" sz="1500" dirty="0">
                <a:solidFill>
                  <a:schemeClr val="tx1"/>
                </a:solidFill>
                <a:latin typeface="Arial Narrow" panose="020B0606020202030204" pitchFamily="34" charset="0"/>
              </a:rPr>
              <a:t> </a:t>
            </a:r>
          </a:p>
          <a:p>
            <a:pPr marL="0" indent="0" algn="just">
              <a:buNone/>
            </a:pPr>
            <a:endParaRPr lang="en-US" sz="1500" i="0" u="none" strike="noStrike" baseline="0" dirty="0">
              <a:solidFill>
                <a:schemeClr val="tx1"/>
              </a:solidFill>
              <a:latin typeface="Arial Narrow" panose="020B0606020202030204" pitchFamily="34" charset="0"/>
            </a:endParaRPr>
          </a:p>
        </p:txBody>
      </p:sp>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6</a:t>
            </a:fld>
            <a:endParaRPr lang="en-ZA" dirty="0"/>
          </a:p>
        </p:txBody>
      </p:sp>
      <p:sp>
        <p:nvSpPr>
          <p:cNvPr id="8" name="Rectangle 7">
            <a:extLst>
              <a:ext uri="{FF2B5EF4-FFF2-40B4-BE49-F238E27FC236}">
                <a16:creationId xmlns:a16="http://schemas.microsoft.com/office/drawing/2014/main" xmlns="" id="{BC8D6BE6-9DDF-490E-B639-9F108D5E3315}"/>
              </a:ext>
            </a:extLst>
          </p:cNvPr>
          <p:cNvSpPr/>
          <p:nvPr/>
        </p:nvSpPr>
        <p:spPr>
          <a:xfrm>
            <a:off x="9525740" y="1571073"/>
            <a:ext cx="2299317"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xmlns="" id="{E1F44595-804B-468E-A27E-644B9182DA6A}"/>
              </a:ext>
            </a:extLst>
          </p:cNvPr>
          <p:cNvSpPr/>
          <p:nvPr/>
        </p:nvSpPr>
        <p:spPr>
          <a:xfrm>
            <a:off x="1" y="6244528"/>
            <a:ext cx="11760000"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8DE81D9C-530E-4FC9-860B-81C1BAA1D2EB}"/>
              </a:ext>
            </a:extLst>
          </p:cNvPr>
          <p:cNvSpPr txBox="1"/>
          <p:nvPr/>
        </p:nvSpPr>
        <p:spPr>
          <a:xfrm>
            <a:off x="3280343" y="1327806"/>
            <a:ext cx="8846599" cy="5909310"/>
          </a:xfrm>
          <a:prstGeom prst="rect">
            <a:avLst/>
          </a:prstGeom>
          <a:noFill/>
        </p:spPr>
        <p:txBody>
          <a:bodyPr wrap="square" rtlCol="0">
            <a:spAutoFit/>
          </a:bodyPr>
          <a:lstStyle/>
          <a:p>
            <a:r>
              <a:rPr lang="en-US" dirty="0"/>
              <a:t>		</a:t>
            </a:r>
            <a:r>
              <a:rPr lang="en-US" dirty="0" smtClean="0"/>
              <a:t>2b Tex </a:t>
            </a:r>
            <a:r>
              <a:rPr lang="en-US" dirty="0"/>
              <a:t>Chemicals and Dyes</a:t>
            </a:r>
          </a:p>
          <a:p>
            <a:endParaRPr lang="en-US" dirty="0"/>
          </a:p>
          <a:p>
            <a:endParaRPr lang="en-US" dirty="0"/>
          </a:p>
          <a:p>
            <a:r>
              <a:rPr lang="en-US" dirty="0"/>
              <a:t>		</a:t>
            </a:r>
            <a:r>
              <a:rPr lang="en-US" dirty="0" smtClean="0"/>
              <a:t>Osman </a:t>
            </a:r>
            <a:r>
              <a:rPr lang="en-US" dirty="0" err="1" smtClean="0"/>
              <a:t>Powertech</a:t>
            </a:r>
            <a:r>
              <a:rPr lang="en-US" dirty="0" smtClean="0"/>
              <a:t> </a:t>
            </a:r>
            <a:r>
              <a:rPr lang="en-US" dirty="0"/>
              <a:t>Professional Lighting</a:t>
            </a:r>
          </a:p>
          <a:p>
            <a:endParaRPr lang="en-US" dirty="0"/>
          </a:p>
          <a:p>
            <a:endParaRPr lang="en-US" dirty="0"/>
          </a:p>
          <a:p>
            <a:r>
              <a:rPr lang="en-US" dirty="0"/>
              <a:t>		</a:t>
            </a:r>
            <a:r>
              <a:rPr lang="en-US" dirty="0" smtClean="0"/>
              <a:t>2B Tex </a:t>
            </a:r>
            <a:r>
              <a:rPr lang="en-US" dirty="0"/>
              <a:t>Power</a:t>
            </a:r>
          </a:p>
          <a:p>
            <a:endParaRPr lang="en-US" dirty="0"/>
          </a:p>
          <a:p>
            <a:endParaRPr lang="en-US" dirty="0"/>
          </a:p>
          <a:p>
            <a:r>
              <a:rPr lang="en-US" dirty="0"/>
              <a:t>		 2B Tex Construction</a:t>
            </a:r>
          </a:p>
          <a:p>
            <a:r>
              <a:rPr lang="en-US" dirty="0"/>
              <a:t>		</a:t>
            </a:r>
          </a:p>
          <a:p>
            <a:r>
              <a:rPr lang="en-US" dirty="0"/>
              <a:t>		</a:t>
            </a:r>
          </a:p>
          <a:p>
            <a:r>
              <a:rPr lang="en-US" dirty="0"/>
              <a:t>		</a:t>
            </a:r>
            <a:r>
              <a:rPr lang="en-US" dirty="0" smtClean="0"/>
              <a:t>Intense </a:t>
            </a:r>
            <a:r>
              <a:rPr lang="en-US" dirty="0"/>
              <a:t>Denim fabric and Garments</a:t>
            </a:r>
          </a:p>
          <a:p>
            <a:endParaRPr lang="en-US" dirty="0"/>
          </a:p>
          <a:p>
            <a:endParaRPr lang="en-US" dirty="0"/>
          </a:p>
          <a:p>
            <a:r>
              <a:rPr lang="en-US" dirty="0"/>
              <a:t>		Organic (Abdul </a:t>
            </a:r>
            <a:r>
              <a:rPr lang="en-US" dirty="0" err="1"/>
              <a:t>Latif</a:t>
            </a:r>
            <a:r>
              <a:rPr lang="en-US" dirty="0"/>
              <a:t> Agro Farm) </a:t>
            </a:r>
          </a:p>
          <a:p>
            <a:endParaRPr lang="en-US" dirty="0"/>
          </a:p>
          <a:p>
            <a:endParaRPr lang="en-US" dirty="0"/>
          </a:p>
          <a:p>
            <a:r>
              <a:rPr lang="en-US" dirty="0"/>
              <a:t>		</a:t>
            </a:r>
          </a:p>
          <a:p>
            <a:r>
              <a:rPr lang="en-US" dirty="0"/>
              <a:t>		</a:t>
            </a:r>
          </a:p>
          <a:p>
            <a:endParaRPr lang="en-AU" dirty="0"/>
          </a:p>
        </p:txBody>
      </p:sp>
      <p:pic>
        <p:nvPicPr>
          <p:cNvPr id="12" name="Picture 11">
            <a:extLst>
              <a:ext uri="{FF2B5EF4-FFF2-40B4-BE49-F238E27FC236}">
                <a16:creationId xmlns:a16="http://schemas.microsoft.com/office/drawing/2014/main" xmlns="" id="{089270B0-DB87-4E53-96D7-123F77333D0B}"/>
              </a:ext>
            </a:extLst>
          </p:cNvPr>
          <p:cNvPicPr>
            <a:picLocks noChangeAspect="1"/>
          </p:cNvPicPr>
          <p:nvPr/>
        </p:nvPicPr>
        <p:blipFill>
          <a:blip r:embed="rId2"/>
          <a:stretch>
            <a:fillRect/>
          </a:stretch>
        </p:blipFill>
        <p:spPr>
          <a:xfrm>
            <a:off x="3756432" y="1632163"/>
            <a:ext cx="1336783" cy="1400542"/>
          </a:xfrm>
          <a:prstGeom prst="rect">
            <a:avLst/>
          </a:prstGeom>
        </p:spPr>
      </p:pic>
      <p:pic>
        <p:nvPicPr>
          <p:cNvPr id="7" name="Picture 6">
            <a:extLst>
              <a:ext uri="{FF2B5EF4-FFF2-40B4-BE49-F238E27FC236}">
                <a16:creationId xmlns:a16="http://schemas.microsoft.com/office/drawing/2014/main" xmlns="" id="{3230EEC5-D596-46A6-B807-F16C953BC18E}"/>
              </a:ext>
            </a:extLst>
          </p:cNvPr>
          <p:cNvPicPr>
            <a:picLocks noChangeAspect="1"/>
          </p:cNvPicPr>
          <p:nvPr/>
        </p:nvPicPr>
        <p:blipFill>
          <a:blip r:embed="rId3"/>
          <a:stretch>
            <a:fillRect/>
          </a:stretch>
        </p:blipFill>
        <p:spPr>
          <a:xfrm>
            <a:off x="4089544" y="1191970"/>
            <a:ext cx="670560" cy="731520"/>
          </a:xfrm>
          <a:prstGeom prst="rect">
            <a:avLst/>
          </a:prstGeom>
        </p:spPr>
      </p:pic>
      <p:pic>
        <p:nvPicPr>
          <p:cNvPr id="14" name="Picture 13">
            <a:extLst>
              <a:ext uri="{FF2B5EF4-FFF2-40B4-BE49-F238E27FC236}">
                <a16:creationId xmlns:a16="http://schemas.microsoft.com/office/drawing/2014/main" xmlns="" id="{8B1D2EBE-C1E4-4CB9-8538-98B5D31896C0}"/>
              </a:ext>
            </a:extLst>
          </p:cNvPr>
          <p:cNvPicPr>
            <a:picLocks noChangeAspect="1"/>
          </p:cNvPicPr>
          <p:nvPr/>
        </p:nvPicPr>
        <p:blipFill>
          <a:blip r:embed="rId4"/>
          <a:stretch>
            <a:fillRect/>
          </a:stretch>
        </p:blipFill>
        <p:spPr>
          <a:xfrm>
            <a:off x="4076828" y="2797881"/>
            <a:ext cx="815927" cy="731520"/>
          </a:xfrm>
          <a:prstGeom prst="rect">
            <a:avLst/>
          </a:prstGeom>
        </p:spPr>
      </p:pic>
      <p:pic>
        <p:nvPicPr>
          <p:cNvPr id="16" name="Picture 15">
            <a:extLst>
              <a:ext uri="{FF2B5EF4-FFF2-40B4-BE49-F238E27FC236}">
                <a16:creationId xmlns:a16="http://schemas.microsoft.com/office/drawing/2014/main" xmlns="" id="{89C23097-C132-4D6B-B5F6-6D5E21C249E4}"/>
              </a:ext>
            </a:extLst>
          </p:cNvPr>
          <p:cNvPicPr>
            <a:picLocks noChangeAspect="1"/>
          </p:cNvPicPr>
          <p:nvPr/>
        </p:nvPicPr>
        <p:blipFill>
          <a:blip r:embed="rId5"/>
          <a:stretch>
            <a:fillRect/>
          </a:stretch>
        </p:blipFill>
        <p:spPr>
          <a:xfrm>
            <a:off x="3981113" y="3581405"/>
            <a:ext cx="887419" cy="847852"/>
          </a:xfrm>
          <a:prstGeom prst="rect">
            <a:avLst/>
          </a:prstGeom>
        </p:spPr>
      </p:pic>
      <p:pic>
        <p:nvPicPr>
          <p:cNvPr id="21" name="Picture 20">
            <a:extLst>
              <a:ext uri="{FF2B5EF4-FFF2-40B4-BE49-F238E27FC236}">
                <a16:creationId xmlns:a16="http://schemas.microsoft.com/office/drawing/2014/main" xmlns="" id="{FCFF0EF4-2A6E-44A5-A428-DE231F188F87}"/>
              </a:ext>
            </a:extLst>
          </p:cNvPr>
          <p:cNvPicPr>
            <a:picLocks noChangeAspect="1"/>
          </p:cNvPicPr>
          <p:nvPr/>
        </p:nvPicPr>
        <p:blipFill>
          <a:blip r:embed="rId6"/>
          <a:stretch>
            <a:fillRect/>
          </a:stretch>
        </p:blipFill>
        <p:spPr>
          <a:xfrm>
            <a:off x="4112990" y="5435698"/>
            <a:ext cx="853441" cy="731521"/>
          </a:xfrm>
          <a:prstGeom prst="rect">
            <a:avLst/>
          </a:prstGeom>
        </p:spPr>
      </p:pic>
      <p:pic>
        <p:nvPicPr>
          <p:cNvPr id="9" name="Picture 8">
            <a:extLst>
              <a:ext uri="{FF2B5EF4-FFF2-40B4-BE49-F238E27FC236}">
                <a16:creationId xmlns:a16="http://schemas.microsoft.com/office/drawing/2014/main" xmlns="" id="{CE969C62-1283-4B74-B8D9-2AAD0B02D005}"/>
              </a:ext>
            </a:extLst>
          </p:cNvPr>
          <p:cNvPicPr>
            <a:picLocks noChangeAspect="1"/>
          </p:cNvPicPr>
          <p:nvPr/>
        </p:nvPicPr>
        <p:blipFill>
          <a:blip r:embed="rId7"/>
          <a:stretch>
            <a:fillRect/>
          </a:stretch>
        </p:blipFill>
        <p:spPr>
          <a:xfrm>
            <a:off x="4040664" y="4487035"/>
            <a:ext cx="925767" cy="905642"/>
          </a:xfrm>
          <a:prstGeom prst="rect">
            <a:avLst/>
          </a:prstGeom>
        </p:spPr>
      </p:pic>
      <p:pic>
        <p:nvPicPr>
          <p:cNvPr id="15" name="Picture 2" descr="C:\Users\Hp\Downloads\IMG-20230216-WA0012 (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89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7</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AD4FF5A-85E3-449F-8BDC-F0402A685A32}"/>
              </a:ext>
            </a:extLst>
          </p:cNvPr>
          <p:cNvPicPr>
            <a:picLocks noChangeAspect="1"/>
          </p:cNvPicPr>
          <p:nvPr/>
        </p:nvPicPr>
        <p:blipFill>
          <a:blip r:embed="rId2"/>
          <a:stretch>
            <a:fillRect/>
          </a:stretch>
        </p:blipFill>
        <p:spPr>
          <a:xfrm>
            <a:off x="2764699" y="-98588"/>
            <a:ext cx="1420428" cy="1400542"/>
          </a:xfrm>
          <a:prstGeom prst="rect">
            <a:avLst/>
          </a:prstGeom>
        </p:spPr>
      </p:pic>
      <p:sp>
        <p:nvSpPr>
          <p:cNvPr id="2" name="TextBox 1">
            <a:extLst>
              <a:ext uri="{FF2B5EF4-FFF2-40B4-BE49-F238E27FC236}">
                <a16:creationId xmlns:a16="http://schemas.microsoft.com/office/drawing/2014/main" xmlns="" id="{629B6D8B-8C78-43AD-8C60-4D4064D54FEF}"/>
              </a:ext>
            </a:extLst>
          </p:cNvPr>
          <p:cNvSpPr txBox="1"/>
          <p:nvPr/>
        </p:nvSpPr>
        <p:spPr>
          <a:xfrm>
            <a:off x="3681313" y="260501"/>
            <a:ext cx="7395003" cy="584775"/>
          </a:xfrm>
          <a:prstGeom prst="rect">
            <a:avLst/>
          </a:prstGeom>
          <a:noFill/>
        </p:spPr>
        <p:txBody>
          <a:bodyPr wrap="square" rtlCol="0">
            <a:spAutoFit/>
          </a:bodyPr>
          <a:lstStyle/>
          <a:p>
            <a:pPr algn="ctr"/>
            <a:r>
              <a:rPr lang="en-US" sz="3200" dirty="0" smtClean="0"/>
              <a:t>Osman </a:t>
            </a:r>
            <a:r>
              <a:rPr lang="en-US" sz="3200" dirty="0" err="1" smtClean="0"/>
              <a:t>Powertech</a:t>
            </a:r>
            <a:r>
              <a:rPr lang="en-US" sz="3200" dirty="0" smtClean="0"/>
              <a:t> </a:t>
            </a:r>
            <a:r>
              <a:rPr lang="en-US" sz="3200" dirty="0"/>
              <a:t>Professional Lighting</a:t>
            </a:r>
            <a:endParaRPr lang="en-AU" sz="3200" dirty="0"/>
          </a:p>
        </p:txBody>
      </p:sp>
      <p:cxnSp>
        <p:nvCxnSpPr>
          <p:cNvPr id="10" name="Straight Connector 9">
            <a:extLst>
              <a:ext uri="{FF2B5EF4-FFF2-40B4-BE49-F238E27FC236}">
                <a16:creationId xmlns:a16="http://schemas.microsoft.com/office/drawing/2014/main" xmlns="" id="{EA4D74A3-E03D-4FAC-94C2-E2F7A3FF5CFB}"/>
              </a:ext>
            </a:extLst>
          </p:cNvPr>
          <p:cNvCxnSpPr>
            <a:cxnSpLocks/>
          </p:cNvCxnSpPr>
          <p:nvPr/>
        </p:nvCxnSpPr>
        <p:spPr>
          <a:xfrm>
            <a:off x="3015450" y="992776"/>
            <a:ext cx="6288881" cy="0"/>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xmlns="" id="{E4800CA3-D5DF-434C-BB79-247EF2F0EBA2}"/>
              </a:ext>
            </a:extLst>
          </p:cNvPr>
          <p:cNvSpPr txBox="1"/>
          <p:nvPr/>
        </p:nvSpPr>
        <p:spPr>
          <a:xfrm>
            <a:off x="924757" y="1082805"/>
            <a:ext cx="10342484" cy="1200329"/>
          </a:xfrm>
          <a:prstGeom prst="rect">
            <a:avLst/>
          </a:prstGeom>
          <a:noFill/>
        </p:spPr>
        <p:txBody>
          <a:bodyPr wrap="square" rtlCol="0">
            <a:spAutoFit/>
          </a:bodyPr>
          <a:lstStyle/>
          <a:p>
            <a:pPr algn="just"/>
            <a:r>
              <a:rPr lang="en-US" dirty="0" err="1"/>
              <a:t>Lumitech</a:t>
            </a:r>
            <a:r>
              <a:rPr lang="en-US" dirty="0"/>
              <a:t> Management have almost 12 years experience in commercial lighting segment. we are experienced in production, assembling and quality controlling. They are specialist in LED lighting. we directly go to customers’ site, analyses customer requirements and accordingly they give solution. we are expert both in Corporate/Industrial and Project Lighting.</a:t>
            </a:r>
            <a:endParaRPr lang="en-AU" dirty="0"/>
          </a:p>
        </p:txBody>
      </p:sp>
      <p:sp>
        <p:nvSpPr>
          <p:cNvPr id="13" name="TextBox 12">
            <a:extLst>
              <a:ext uri="{FF2B5EF4-FFF2-40B4-BE49-F238E27FC236}">
                <a16:creationId xmlns:a16="http://schemas.microsoft.com/office/drawing/2014/main" xmlns="" id="{CEF5EF5B-8582-4221-8378-80099CFA459A}"/>
              </a:ext>
            </a:extLst>
          </p:cNvPr>
          <p:cNvSpPr txBox="1"/>
          <p:nvPr/>
        </p:nvSpPr>
        <p:spPr>
          <a:xfrm>
            <a:off x="1047566" y="2363035"/>
            <a:ext cx="3187084"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Corporate/Industrial Lighting </a:t>
            </a:r>
            <a:endParaRPr lang="en-AU" dirty="0"/>
          </a:p>
        </p:txBody>
      </p:sp>
      <p:pic>
        <p:nvPicPr>
          <p:cNvPr id="20" name="Picture 19">
            <a:extLst>
              <a:ext uri="{FF2B5EF4-FFF2-40B4-BE49-F238E27FC236}">
                <a16:creationId xmlns:a16="http://schemas.microsoft.com/office/drawing/2014/main" xmlns="" id="{455AF94B-D115-4A41-AF05-6168E14CEF41}"/>
              </a:ext>
            </a:extLst>
          </p:cNvPr>
          <p:cNvPicPr>
            <a:picLocks noChangeAspect="1" noChangeArrowheads="1"/>
          </p:cNvPicPr>
          <p:nvPr/>
        </p:nvPicPr>
        <p:blipFill>
          <a:blip r:embed="rId3"/>
          <a:srcRect/>
          <a:stretch>
            <a:fillRect/>
          </a:stretch>
        </p:blipFill>
        <p:spPr bwMode="auto">
          <a:xfrm>
            <a:off x="997652" y="4660441"/>
            <a:ext cx="1482841" cy="1214986"/>
          </a:xfrm>
          <a:prstGeom prst="rect">
            <a:avLst/>
          </a:prstGeom>
          <a:noFill/>
          <a:ln w="9525">
            <a:noFill/>
            <a:miter lim="800000"/>
            <a:headEnd/>
            <a:tailEnd/>
          </a:ln>
        </p:spPr>
      </p:pic>
      <p:pic>
        <p:nvPicPr>
          <p:cNvPr id="21" name="Picture 20">
            <a:extLst>
              <a:ext uri="{FF2B5EF4-FFF2-40B4-BE49-F238E27FC236}">
                <a16:creationId xmlns:a16="http://schemas.microsoft.com/office/drawing/2014/main" xmlns="" id="{4283FD3A-D0ED-434B-BC4E-FC56CB83B554}"/>
              </a:ext>
            </a:extLst>
          </p:cNvPr>
          <p:cNvPicPr>
            <a:picLocks noChangeAspect="1" noChangeArrowheads="1"/>
          </p:cNvPicPr>
          <p:nvPr/>
        </p:nvPicPr>
        <p:blipFill>
          <a:blip r:embed="rId4"/>
          <a:srcRect/>
          <a:stretch>
            <a:fillRect/>
          </a:stretch>
        </p:blipFill>
        <p:spPr bwMode="auto">
          <a:xfrm>
            <a:off x="975578" y="2799695"/>
            <a:ext cx="1526991" cy="1214986"/>
          </a:xfrm>
          <a:prstGeom prst="rect">
            <a:avLst/>
          </a:prstGeom>
          <a:noFill/>
        </p:spPr>
      </p:pic>
      <p:pic>
        <p:nvPicPr>
          <p:cNvPr id="22" name="Picture 21">
            <a:extLst>
              <a:ext uri="{FF2B5EF4-FFF2-40B4-BE49-F238E27FC236}">
                <a16:creationId xmlns:a16="http://schemas.microsoft.com/office/drawing/2014/main" xmlns="" id="{835B7A33-05B0-4A07-A1AF-63029FA4CD90}"/>
              </a:ext>
            </a:extLst>
          </p:cNvPr>
          <p:cNvPicPr>
            <a:picLocks noChangeAspect="1" noChangeArrowheads="1"/>
          </p:cNvPicPr>
          <p:nvPr/>
        </p:nvPicPr>
        <p:blipFill>
          <a:blip r:embed="rId5"/>
          <a:srcRect/>
          <a:stretch>
            <a:fillRect/>
          </a:stretch>
        </p:blipFill>
        <p:spPr bwMode="auto">
          <a:xfrm>
            <a:off x="3152729" y="4553721"/>
            <a:ext cx="1372330" cy="1214986"/>
          </a:xfrm>
          <a:prstGeom prst="rect">
            <a:avLst/>
          </a:prstGeom>
          <a:noFill/>
        </p:spPr>
      </p:pic>
      <p:pic>
        <p:nvPicPr>
          <p:cNvPr id="24" name="Picture 23">
            <a:extLst>
              <a:ext uri="{FF2B5EF4-FFF2-40B4-BE49-F238E27FC236}">
                <a16:creationId xmlns:a16="http://schemas.microsoft.com/office/drawing/2014/main" xmlns="" id="{0FF4E9B7-9DE3-47EB-A145-D95F295260A5}"/>
              </a:ext>
            </a:extLst>
          </p:cNvPr>
          <p:cNvPicPr>
            <a:picLocks noChangeAspect="1"/>
          </p:cNvPicPr>
          <p:nvPr/>
        </p:nvPicPr>
        <p:blipFill>
          <a:blip r:embed="rId6"/>
          <a:stretch>
            <a:fillRect/>
          </a:stretch>
        </p:blipFill>
        <p:spPr>
          <a:xfrm>
            <a:off x="5283959" y="2813050"/>
            <a:ext cx="1402500" cy="1188275"/>
          </a:xfrm>
          <a:prstGeom prst="rect">
            <a:avLst/>
          </a:prstGeom>
        </p:spPr>
      </p:pic>
      <p:pic>
        <p:nvPicPr>
          <p:cNvPr id="25" name="Picture 24">
            <a:extLst>
              <a:ext uri="{FF2B5EF4-FFF2-40B4-BE49-F238E27FC236}">
                <a16:creationId xmlns:a16="http://schemas.microsoft.com/office/drawing/2014/main" xmlns="" id="{5D2ED7D5-2F02-461C-81C3-697E2543DBD4}"/>
              </a:ext>
            </a:extLst>
          </p:cNvPr>
          <p:cNvPicPr>
            <a:picLocks noChangeAspect="1"/>
          </p:cNvPicPr>
          <p:nvPr/>
        </p:nvPicPr>
        <p:blipFill>
          <a:blip r:embed="rId7"/>
          <a:stretch>
            <a:fillRect/>
          </a:stretch>
        </p:blipFill>
        <p:spPr>
          <a:xfrm>
            <a:off x="3112711" y="2850939"/>
            <a:ext cx="1555077" cy="1188275"/>
          </a:xfrm>
          <a:prstGeom prst="rect">
            <a:avLst/>
          </a:prstGeom>
        </p:spPr>
      </p:pic>
      <p:pic>
        <p:nvPicPr>
          <p:cNvPr id="26" name="Picture 25">
            <a:extLst>
              <a:ext uri="{FF2B5EF4-FFF2-40B4-BE49-F238E27FC236}">
                <a16:creationId xmlns:a16="http://schemas.microsoft.com/office/drawing/2014/main" xmlns="" id="{EFAB3A60-6C81-49E8-882B-059DB2F2D45D}"/>
              </a:ext>
            </a:extLst>
          </p:cNvPr>
          <p:cNvPicPr>
            <a:picLocks noChangeAspect="1"/>
          </p:cNvPicPr>
          <p:nvPr/>
        </p:nvPicPr>
        <p:blipFill>
          <a:blip r:embed="rId8"/>
          <a:stretch>
            <a:fillRect/>
          </a:stretch>
        </p:blipFill>
        <p:spPr>
          <a:xfrm>
            <a:off x="7378079" y="4573753"/>
            <a:ext cx="1473816" cy="1212133"/>
          </a:xfrm>
          <a:prstGeom prst="rect">
            <a:avLst/>
          </a:prstGeom>
        </p:spPr>
      </p:pic>
      <p:pic>
        <p:nvPicPr>
          <p:cNvPr id="5" name="Picture 4">
            <a:extLst>
              <a:ext uri="{FF2B5EF4-FFF2-40B4-BE49-F238E27FC236}">
                <a16:creationId xmlns:a16="http://schemas.microsoft.com/office/drawing/2014/main" xmlns="" id="{FC2FC9E2-46F9-46A5-A145-E200EADA77E4}"/>
              </a:ext>
            </a:extLst>
          </p:cNvPr>
          <p:cNvPicPr>
            <a:picLocks noChangeAspect="1"/>
          </p:cNvPicPr>
          <p:nvPr/>
        </p:nvPicPr>
        <p:blipFill>
          <a:blip r:embed="rId9"/>
          <a:stretch>
            <a:fillRect/>
          </a:stretch>
        </p:blipFill>
        <p:spPr>
          <a:xfrm>
            <a:off x="5578047" y="4749982"/>
            <a:ext cx="1035904" cy="1035904"/>
          </a:xfrm>
          <a:prstGeom prst="rect">
            <a:avLst/>
          </a:prstGeom>
        </p:spPr>
      </p:pic>
      <p:pic>
        <p:nvPicPr>
          <p:cNvPr id="17" name="Picture 16">
            <a:extLst>
              <a:ext uri="{FF2B5EF4-FFF2-40B4-BE49-F238E27FC236}">
                <a16:creationId xmlns:a16="http://schemas.microsoft.com/office/drawing/2014/main" xmlns="" id="{8C3FFF3F-B400-4CDE-8A12-AA542C71AA2F}"/>
              </a:ext>
            </a:extLst>
          </p:cNvPr>
          <p:cNvPicPr>
            <a:picLocks noChangeAspect="1"/>
          </p:cNvPicPr>
          <p:nvPr/>
        </p:nvPicPr>
        <p:blipFill>
          <a:blip r:embed="rId10"/>
          <a:stretch>
            <a:fillRect/>
          </a:stretch>
        </p:blipFill>
        <p:spPr>
          <a:xfrm>
            <a:off x="9942667" y="2809693"/>
            <a:ext cx="1402500" cy="1196800"/>
          </a:xfrm>
          <a:prstGeom prst="rect">
            <a:avLst/>
          </a:prstGeom>
        </p:spPr>
      </p:pic>
      <p:pic>
        <p:nvPicPr>
          <p:cNvPr id="27" name="Picture 26">
            <a:extLst>
              <a:ext uri="{FF2B5EF4-FFF2-40B4-BE49-F238E27FC236}">
                <a16:creationId xmlns:a16="http://schemas.microsoft.com/office/drawing/2014/main" xmlns="" id="{D150807A-82BD-43D4-8254-51A9A401B3B3}"/>
              </a:ext>
            </a:extLst>
          </p:cNvPr>
          <p:cNvPicPr>
            <a:picLocks noChangeAspect="1"/>
          </p:cNvPicPr>
          <p:nvPr/>
        </p:nvPicPr>
        <p:blipFill>
          <a:blip r:embed="rId11"/>
          <a:stretch>
            <a:fillRect/>
          </a:stretch>
        </p:blipFill>
        <p:spPr>
          <a:xfrm>
            <a:off x="9956956" y="4631208"/>
            <a:ext cx="1373922" cy="1373922"/>
          </a:xfrm>
          <a:prstGeom prst="rect">
            <a:avLst/>
          </a:prstGeom>
        </p:spPr>
      </p:pic>
      <p:sp>
        <p:nvSpPr>
          <p:cNvPr id="28" name="TextBox 27">
            <a:extLst>
              <a:ext uri="{FF2B5EF4-FFF2-40B4-BE49-F238E27FC236}">
                <a16:creationId xmlns:a16="http://schemas.microsoft.com/office/drawing/2014/main" xmlns="" id="{58AD6C8E-A518-4F0A-8822-60D9FC7F41D7}"/>
              </a:ext>
            </a:extLst>
          </p:cNvPr>
          <p:cNvSpPr txBox="1"/>
          <p:nvPr/>
        </p:nvSpPr>
        <p:spPr>
          <a:xfrm>
            <a:off x="988692" y="3942492"/>
            <a:ext cx="958746" cy="369332"/>
          </a:xfrm>
          <a:prstGeom prst="rect">
            <a:avLst/>
          </a:prstGeom>
          <a:noFill/>
        </p:spPr>
        <p:txBody>
          <a:bodyPr wrap="square" rtlCol="0">
            <a:spAutoFit/>
          </a:bodyPr>
          <a:lstStyle/>
          <a:p>
            <a:r>
              <a:rPr lang="en-US" dirty="0"/>
              <a:t>Bulb</a:t>
            </a:r>
            <a:endParaRPr lang="en-AU" dirty="0"/>
          </a:p>
        </p:txBody>
      </p:sp>
      <p:sp>
        <p:nvSpPr>
          <p:cNvPr id="30" name="TextBox 29">
            <a:extLst>
              <a:ext uri="{FF2B5EF4-FFF2-40B4-BE49-F238E27FC236}">
                <a16:creationId xmlns:a16="http://schemas.microsoft.com/office/drawing/2014/main" xmlns="" id="{FFA5F44C-22F7-43E8-8FB5-62AEED67759A}"/>
              </a:ext>
            </a:extLst>
          </p:cNvPr>
          <p:cNvSpPr txBox="1"/>
          <p:nvPr/>
        </p:nvSpPr>
        <p:spPr>
          <a:xfrm>
            <a:off x="3361764" y="3951940"/>
            <a:ext cx="1367063" cy="369332"/>
          </a:xfrm>
          <a:prstGeom prst="rect">
            <a:avLst/>
          </a:prstGeom>
          <a:noFill/>
        </p:spPr>
        <p:txBody>
          <a:bodyPr wrap="square" rtlCol="0">
            <a:spAutoFit/>
          </a:bodyPr>
          <a:lstStyle/>
          <a:p>
            <a:r>
              <a:rPr lang="en-US" dirty="0"/>
              <a:t>Panel Light</a:t>
            </a:r>
            <a:endParaRPr lang="en-AU" dirty="0"/>
          </a:p>
        </p:txBody>
      </p:sp>
      <p:sp>
        <p:nvSpPr>
          <p:cNvPr id="31" name="TextBox 30">
            <a:extLst>
              <a:ext uri="{FF2B5EF4-FFF2-40B4-BE49-F238E27FC236}">
                <a16:creationId xmlns:a16="http://schemas.microsoft.com/office/drawing/2014/main" xmlns="" id="{B1B5F188-8827-4CD7-9069-B4B15D1966CF}"/>
              </a:ext>
            </a:extLst>
          </p:cNvPr>
          <p:cNvSpPr txBox="1"/>
          <p:nvPr/>
        </p:nvSpPr>
        <p:spPr>
          <a:xfrm>
            <a:off x="5034264" y="3930212"/>
            <a:ext cx="1367063" cy="369332"/>
          </a:xfrm>
          <a:prstGeom prst="rect">
            <a:avLst/>
          </a:prstGeom>
          <a:noFill/>
        </p:spPr>
        <p:txBody>
          <a:bodyPr wrap="square" rtlCol="0">
            <a:spAutoFit/>
          </a:bodyPr>
          <a:lstStyle/>
          <a:p>
            <a:r>
              <a:rPr lang="en-US" dirty="0"/>
              <a:t>Street Light</a:t>
            </a:r>
            <a:endParaRPr lang="en-AU" dirty="0"/>
          </a:p>
        </p:txBody>
      </p:sp>
      <p:sp>
        <p:nvSpPr>
          <p:cNvPr id="32" name="TextBox 31">
            <a:extLst>
              <a:ext uri="{FF2B5EF4-FFF2-40B4-BE49-F238E27FC236}">
                <a16:creationId xmlns:a16="http://schemas.microsoft.com/office/drawing/2014/main" xmlns="" id="{04FC7533-DDC1-42C0-AE48-EBC499F62CF2}"/>
              </a:ext>
            </a:extLst>
          </p:cNvPr>
          <p:cNvSpPr txBox="1"/>
          <p:nvPr/>
        </p:nvSpPr>
        <p:spPr>
          <a:xfrm>
            <a:off x="6860130" y="3951940"/>
            <a:ext cx="2250738" cy="369332"/>
          </a:xfrm>
          <a:prstGeom prst="rect">
            <a:avLst/>
          </a:prstGeom>
          <a:noFill/>
        </p:spPr>
        <p:txBody>
          <a:bodyPr wrap="square" rtlCol="0">
            <a:spAutoFit/>
          </a:bodyPr>
          <a:lstStyle/>
          <a:p>
            <a:r>
              <a:rPr lang="en-US" dirty="0"/>
              <a:t>Explosion Proof Light</a:t>
            </a:r>
            <a:endParaRPr lang="en-AU" dirty="0"/>
          </a:p>
        </p:txBody>
      </p:sp>
      <p:sp>
        <p:nvSpPr>
          <p:cNvPr id="33" name="TextBox 32">
            <a:extLst>
              <a:ext uri="{FF2B5EF4-FFF2-40B4-BE49-F238E27FC236}">
                <a16:creationId xmlns:a16="http://schemas.microsoft.com/office/drawing/2014/main" xmlns="" id="{63EB50F1-CE80-4CC2-9295-11D139A8675F}"/>
              </a:ext>
            </a:extLst>
          </p:cNvPr>
          <p:cNvSpPr txBox="1"/>
          <p:nvPr/>
        </p:nvSpPr>
        <p:spPr>
          <a:xfrm>
            <a:off x="9668312" y="3986207"/>
            <a:ext cx="1991762" cy="369332"/>
          </a:xfrm>
          <a:prstGeom prst="rect">
            <a:avLst/>
          </a:prstGeom>
          <a:noFill/>
        </p:spPr>
        <p:txBody>
          <a:bodyPr wrap="square" rtlCol="0">
            <a:spAutoFit/>
          </a:bodyPr>
          <a:lstStyle/>
          <a:p>
            <a:r>
              <a:rPr lang="en-US" dirty="0"/>
              <a:t>High Bay Light</a:t>
            </a:r>
            <a:endParaRPr lang="en-AU" dirty="0"/>
          </a:p>
        </p:txBody>
      </p:sp>
      <p:sp>
        <p:nvSpPr>
          <p:cNvPr id="34" name="TextBox 33">
            <a:extLst>
              <a:ext uri="{FF2B5EF4-FFF2-40B4-BE49-F238E27FC236}">
                <a16:creationId xmlns:a16="http://schemas.microsoft.com/office/drawing/2014/main" xmlns="" id="{8EFF53C8-AABE-4139-A06D-8F09969C6039}"/>
              </a:ext>
            </a:extLst>
          </p:cNvPr>
          <p:cNvSpPr txBox="1"/>
          <p:nvPr/>
        </p:nvSpPr>
        <p:spPr>
          <a:xfrm>
            <a:off x="772049" y="5743451"/>
            <a:ext cx="1327691" cy="369332"/>
          </a:xfrm>
          <a:prstGeom prst="rect">
            <a:avLst/>
          </a:prstGeom>
          <a:noFill/>
        </p:spPr>
        <p:txBody>
          <a:bodyPr wrap="square" rtlCol="0">
            <a:spAutoFit/>
          </a:bodyPr>
          <a:lstStyle/>
          <a:p>
            <a:r>
              <a:rPr lang="en-US" dirty="0"/>
              <a:t>Tube Light</a:t>
            </a:r>
            <a:endParaRPr lang="en-AU" dirty="0"/>
          </a:p>
        </p:txBody>
      </p:sp>
      <p:sp>
        <p:nvSpPr>
          <p:cNvPr id="35" name="TextBox 34">
            <a:extLst>
              <a:ext uri="{FF2B5EF4-FFF2-40B4-BE49-F238E27FC236}">
                <a16:creationId xmlns:a16="http://schemas.microsoft.com/office/drawing/2014/main" xmlns="" id="{1531A59E-A40D-4675-843C-6C43BBC9CC24}"/>
              </a:ext>
            </a:extLst>
          </p:cNvPr>
          <p:cNvSpPr txBox="1"/>
          <p:nvPr/>
        </p:nvSpPr>
        <p:spPr>
          <a:xfrm>
            <a:off x="3011420" y="5752899"/>
            <a:ext cx="1802499" cy="369332"/>
          </a:xfrm>
          <a:prstGeom prst="rect">
            <a:avLst/>
          </a:prstGeom>
          <a:noFill/>
        </p:spPr>
        <p:txBody>
          <a:bodyPr wrap="square" rtlCol="0">
            <a:spAutoFit/>
          </a:bodyPr>
          <a:lstStyle/>
          <a:p>
            <a:r>
              <a:rPr lang="en-US" dirty="0"/>
              <a:t>Decorative Light</a:t>
            </a:r>
            <a:endParaRPr lang="en-AU" dirty="0"/>
          </a:p>
        </p:txBody>
      </p:sp>
      <p:sp>
        <p:nvSpPr>
          <p:cNvPr id="36" name="TextBox 35">
            <a:extLst>
              <a:ext uri="{FF2B5EF4-FFF2-40B4-BE49-F238E27FC236}">
                <a16:creationId xmlns:a16="http://schemas.microsoft.com/office/drawing/2014/main" xmlns="" id="{67357F7D-5955-459F-B90B-8F44B938199D}"/>
              </a:ext>
            </a:extLst>
          </p:cNvPr>
          <p:cNvSpPr txBox="1"/>
          <p:nvPr/>
        </p:nvSpPr>
        <p:spPr>
          <a:xfrm>
            <a:off x="5360181" y="5785655"/>
            <a:ext cx="1367063" cy="369332"/>
          </a:xfrm>
          <a:prstGeom prst="rect">
            <a:avLst/>
          </a:prstGeom>
          <a:noFill/>
        </p:spPr>
        <p:txBody>
          <a:bodyPr wrap="square" rtlCol="0">
            <a:spAutoFit/>
          </a:bodyPr>
          <a:lstStyle/>
          <a:p>
            <a:r>
              <a:rPr lang="en-US" dirty="0"/>
              <a:t>Flood Light</a:t>
            </a:r>
            <a:endParaRPr lang="en-AU" dirty="0"/>
          </a:p>
        </p:txBody>
      </p:sp>
      <p:sp>
        <p:nvSpPr>
          <p:cNvPr id="37" name="TextBox 36">
            <a:extLst>
              <a:ext uri="{FF2B5EF4-FFF2-40B4-BE49-F238E27FC236}">
                <a16:creationId xmlns:a16="http://schemas.microsoft.com/office/drawing/2014/main" xmlns="" id="{520089FF-ABAF-4FC6-A0A3-25A5C179B2F3}"/>
              </a:ext>
            </a:extLst>
          </p:cNvPr>
          <p:cNvSpPr txBox="1"/>
          <p:nvPr/>
        </p:nvSpPr>
        <p:spPr>
          <a:xfrm>
            <a:off x="7119106" y="5723517"/>
            <a:ext cx="1991762" cy="369332"/>
          </a:xfrm>
          <a:prstGeom prst="rect">
            <a:avLst/>
          </a:prstGeom>
          <a:noFill/>
        </p:spPr>
        <p:txBody>
          <a:bodyPr wrap="square" rtlCol="0">
            <a:spAutoFit/>
          </a:bodyPr>
          <a:lstStyle/>
          <a:p>
            <a:r>
              <a:rPr lang="en-US" dirty="0"/>
              <a:t>High Mast Light</a:t>
            </a:r>
            <a:endParaRPr lang="en-AU" dirty="0"/>
          </a:p>
        </p:txBody>
      </p:sp>
      <p:sp>
        <p:nvSpPr>
          <p:cNvPr id="38" name="TextBox 37">
            <a:extLst>
              <a:ext uri="{FF2B5EF4-FFF2-40B4-BE49-F238E27FC236}">
                <a16:creationId xmlns:a16="http://schemas.microsoft.com/office/drawing/2014/main" xmlns="" id="{D8F8DE77-8371-4437-855C-4BED8DD37F80}"/>
              </a:ext>
            </a:extLst>
          </p:cNvPr>
          <p:cNvSpPr txBox="1"/>
          <p:nvPr/>
        </p:nvSpPr>
        <p:spPr>
          <a:xfrm>
            <a:off x="9942667" y="5788417"/>
            <a:ext cx="1991762" cy="369332"/>
          </a:xfrm>
          <a:prstGeom prst="rect">
            <a:avLst/>
          </a:prstGeom>
          <a:noFill/>
        </p:spPr>
        <p:txBody>
          <a:bodyPr wrap="square" rtlCol="0">
            <a:spAutoFit/>
          </a:bodyPr>
          <a:lstStyle/>
          <a:p>
            <a:r>
              <a:rPr lang="en-US" dirty="0"/>
              <a:t>UFO Light</a:t>
            </a:r>
            <a:endParaRPr lang="en-AU" dirty="0"/>
          </a:p>
        </p:txBody>
      </p:sp>
      <p:pic>
        <p:nvPicPr>
          <p:cNvPr id="6" name="Picture 5">
            <a:extLst>
              <a:ext uri="{FF2B5EF4-FFF2-40B4-BE49-F238E27FC236}">
                <a16:creationId xmlns:a16="http://schemas.microsoft.com/office/drawing/2014/main" xmlns="" id="{E396CA1E-1C9C-4FE1-A561-E3ED0EE2D2C1}"/>
              </a:ext>
            </a:extLst>
          </p:cNvPr>
          <p:cNvPicPr>
            <a:picLocks noChangeAspect="1"/>
          </p:cNvPicPr>
          <p:nvPr/>
        </p:nvPicPr>
        <p:blipFill>
          <a:blip r:embed="rId12"/>
          <a:stretch>
            <a:fillRect/>
          </a:stretch>
        </p:blipFill>
        <p:spPr>
          <a:xfrm>
            <a:off x="7038078" y="2652235"/>
            <a:ext cx="1844941" cy="1318845"/>
          </a:xfrm>
          <a:prstGeom prst="rect">
            <a:avLst/>
          </a:prstGeom>
        </p:spPr>
      </p:pic>
      <p:pic>
        <p:nvPicPr>
          <p:cNvPr id="39" name="Picture 2" descr="C:\Users\Hp\Downloads\IMG-20230216-WA0012 (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9284" y="6181597"/>
            <a:ext cx="1991210" cy="56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7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8</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9" name="Picture 38" descr="D:\Official Work\M. Publication\1111111111\Tube.jpg">
            <a:extLst>
              <a:ext uri="{FF2B5EF4-FFF2-40B4-BE49-F238E27FC236}">
                <a16:creationId xmlns:a16="http://schemas.microsoft.com/office/drawing/2014/main" xmlns="" id="{3613BDD7-70E5-41D2-98CF-67521682EE45}"/>
              </a:ext>
            </a:extLst>
          </p:cNvPr>
          <p:cNvPicPr/>
          <p:nvPr/>
        </p:nvPicPr>
        <p:blipFill>
          <a:blip r:embed="rId2" cstate="print"/>
          <a:srcRect/>
          <a:stretch>
            <a:fillRect/>
          </a:stretch>
        </p:blipFill>
        <p:spPr bwMode="auto">
          <a:xfrm>
            <a:off x="8256232" y="2255788"/>
            <a:ext cx="3569559" cy="3086868"/>
          </a:xfrm>
          <a:prstGeom prst="rect">
            <a:avLst/>
          </a:prstGeom>
          <a:noFill/>
          <a:ln w="9525">
            <a:noFill/>
            <a:miter lim="800000"/>
            <a:headEnd/>
            <a:tailEnd/>
          </a:ln>
        </p:spPr>
      </p:pic>
      <p:pic>
        <p:nvPicPr>
          <p:cNvPr id="40" name="Picture 2" descr="D:\Official Work\D. LED\LED Light pic-DSLR\1\Low Bay Light\DSC_0024.JPG">
            <a:extLst>
              <a:ext uri="{FF2B5EF4-FFF2-40B4-BE49-F238E27FC236}">
                <a16:creationId xmlns:a16="http://schemas.microsoft.com/office/drawing/2014/main" xmlns="" id="{33DE8484-3A86-4B97-A432-AE5FEEDCE798}"/>
              </a:ext>
            </a:extLst>
          </p:cNvPr>
          <p:cNvPicPr>
            <a:picLocks noChangeAspect="1" noChangeArrowheads="1"/>
          </p:cNvPicPr>
          <p:nvPr/>
        </p:nvPicPr>
        <p:blipFill>
          <a:blip r:embed="rId3" cstate="print"/>
          <a:srcRect/>
          <a:stretch>
            <a:fillRect/>
          </a:stretch>
        </p:blipFill>
        <p:spPr bwMode="auto">
          <a:xfrm>
            <a:off x="4413789" y="1116650"/>
            <a:ext cx="3842439" cy="3000162"/>
          </a:xfrm>
          <a:prstGeom prst="rect">
            <a:avLst/>
          </a:prstGeom>
          <a:noFill/>
        </p:spPr>
      </p:pic>
      <p:pic>
        <p:nvPicPr>
          <p:cNvPr id="41" name="Picture 2" descr="D:\Official Work\D. LED\LED Light pic-DSLR\1\Flooad Light\DSC_0125.JPG">
            <a:extLst>
              <a:ext uri="{FF2B5EF4-FFF2-40B4-BE49-F238E27FC236}">
                <a16:creationId xmlns:a16="http://schemas.microsoft.com/office/drawing/2014/main" xmlns="" id="{9F54B852-169D-41E9-906A-3F7197E2CAC0}"/>
              </a:ext>
            </a:extLst>
          </p:cNvPr>
          <p:cNvPicPr>
            <a:picLocks noChangeAspect="1" noChangeArrowheads="1"/>
          </p:cNvPicPr>
          <p:nvPr/>
        </p:nvPicPr>
        <p:blipFill>
          <a:blip r:embed="rId4" cstate="print"/>
          <a:srcRect/>
          <a:stretch>
            <a:fillRect/>
          </a:stretch>
        </p:blipFill>
        <p:spPr bwMode="auto">
          <a:xfrm>
            <a:off x="989076" y="2255788"/>
            <a:ext cx="3415658" cy="2762743"/>
          </a:xfrm>
          <a:prstGeom prst="rect">
            <a:avLst/>
          </a:prstGeom>
          <a:noFill/>
        </p:spPr>
      </p:pic>
      <p:sp>
        <p:nvSpPr>
          <p:cNvPr id="42" name="TextBox 41">
            <a:extLst>
              <a:ext uri="{FF2B5EF4-FFF2-40B4-BE49-F238E27FC236}">
                <a16:creationId xmlns:a16="http://schemas.microsoft.com/office/drawing/2014/main" xmlns="" id="{33BCF6AC-E1A1-452A-A12D-00FFFB0CB128}"/>
              </a:ext>
            </a:extLst>
          </p:cNvPr>
          <p:cNvSpPr txBox="1"/>
          <p:nvPr/>
        </p:nvSpPr>
        <p:spPr>
          <a:xfrm>
            <a:off x="2263056" y="5330525"/>
            <a:ext cx="6223991" cy="1200329"/>
          </a:xfrm>
          <a:prstGeom prst="rect">
            <a:avLst/>
          </a:prstGeom>
          <a:noFill/>
        </p:spPr>
        <p:txBody>
          <a:bodyPr wrap="square">
            <a:spAutoFit/>
          </a:bodyPr>
          <a:lstStyle/>
          <a:p>
            <a:pPr algn="just"/>
            <a:r>
              <a:rPr lang="en-US" sz="1800" b="0" dirty="0">
                <a:solidFill>
                  <a:schemeClr val="tx1"/>
                </a:solidFill>
                <a:latin typeface="Arial Narrow" panose="020B0606020202030204" pitchFamily="34" charset="0"/>
                <a:cs typeface="Times New Roman" panose="02020603050405020304" pitchFamily="18" charset="0"/>
              </a:rPr>
              <a:t>Major </a:t>
            </a:r>
            <a:r>
              <a:rPr lang="en-US" dirty="0">
                <a:latin typeface="Arial Narrow" panose="020B0606020202030204" pitchFamily="34" charset="0"/>
                <a:cs typeface="Times New Roman" panose="02020603050405020304" pitchFamily="18" charset="0"/>
              </a:rPr>
              <a:t>Corporate Customers are -</a:t>
            </a:r>
            <a:r>
              <a:rPr lang="en-US" sz="1800" b="0" dirty="0">
                <a:solidFill>
                  <a:schemeClr val="tx1"/>
                </a:solidFill>
                <a:latin typeface="Arial Narrow" panose="020B0606020202030204" pitchFamily="34" charset="0"/>
                <a:cs typeface="Times New Roman" panose="02020603050405020304" pitchFamily="18" charset="0"/>
              </a:rPr>
              <a:t> </a:t>
            </a:r>
            <a:r>
              <a:rPr lang="en-US" sz="1800" b="0" dirty="0" err="1">
                <a:solidFill>
                  <a:schemeClr val="tx1"/>
                </a:solidFill>
                <a:latin typeface="Arial Narrow" panose="020B0606020202030204" pitchFamily="34" charset="0"/>
                <a:cs typeface="Times New Roman" panose="02020603050405020304" pitchFamily="18" charset="0"/>
              </a:rPr>
              <a:t>Akij</a:t>
            </a:r>
            <a:r>
              <a:rPr lang="en-US" sz="1800" b="0" dirty="0">
                <a:solidFill>
                  <a:schemeClr val="tx1"/>
                </a:solidFill>
                <a:latin typeface="Arial Narrow" panose="020B0606020202030204" pitchFamily="34" charset="0"/>
                <a:cs typeface="Times New Roman" panose="02020603050405020304" pitchFamily="18" charset="0"/>
              </a:rPr>
              <a:t>, Pepsi, </a:t>
            </a:r>
            <a:r>
              <a:rPr lang="en-US" sz="1800" b="0" dirty="0" err="1">
                <a:solidFill>
                  <a:schemeClr val="tx1"/>
                </a:solidFill>
                <a:latin typeface="Arial Narrow" panose="020B0606020202030204" pitchFamily="34" charset="0"/>
                <a:cs typeface="Times New Roman" panose="02020603050405020304" pitchFamily="18" charset="0"/>
              </a:rPr>
              <a:t>Cocola</a:t>
            </a:r>
            <a:r>
              <a:rPr lang="en-US" sz="1800" b="0" dirty="0">
                <a:solidFill>
                  <a:schemeClr val="tx1"/>
                </a:solidFill>
                <a:latin typeface="Arial Narrow" panose="020B0606020202030204" pitchFamily="34" charset="0"/>
                <a:cs typeface="Times New Roman" panose="02020603050405020304" pitchFamily="18" charset="0"/>
              </a:rPr>
              <a:t>, Transcom, </a:t>
            </a:r>
            <a:r>
              <a:rPr lang="en-US" sz="1800" b="0" dirty="0" err="1">
                <a:solidFill>
                  <a:schemeClr val="tx1"/>
                </a:solidFill>
                <a:latin typeface="Arial Narrow" panose="020B0606020202030204" pitchFamily="34" charset="0"/>
                <a:cs typeface="Times New Roman" panose="02020603050405020304" pitchFamily="18" charset="0"/>
              </a:rPr>
              <a:t>Beximco</a:t>
            </a:r>
            <a:r>
              <a:rPr lang="en-US" sz="1800" b="0" dirty="0">
                <a:solidFill>
                  <a:schemeClr val="tx1"/>
                </a:solidFill>
                <a:latin typeface="Arial Narrow" panose="020B0606020202030204" pitchFamily="34" charset="0"/>
                <a:cs typeface="Times New Roman" panose="02020603050405020304" pitchFamily="18" charset="0"/>
              </a:rPr>
              <a:t>, </a:t>
            </a:r>
            <a:r>
              <a:rPr lang="en-US" sz="1800" b="0" dirty="0" err="1">
                <a:solidFill>
                  <a:schemeClr val="tx1"/>
                </a:solidFill>
                <a:latin typeface="Arial Narrow" panose="020B0606020202030204" pitchFamily="34" charset="0"/>
                <a:cs typeface="Times New Roman" panose="02020603050405020304" pitchFamily="18" charset="0"/>
              </a:rPr>
              <a:t>Incepta</a:t>
            </a:r>
            <a:r>
              <a:rPr lang="en-US" sz="1800" b="0" dirty="0">
                <a:solidFill>
                  <a:schemeClr val="tx1"/>
                </a:solidFill>
                <a:latin typeface="Arial Narrow" panose="020B0606020202030204" pitchFamily="34" charset="0"/>
                <a:cs typeface="Times New Roman" panose="02020603050405020304" pitchFamily="18" charset="0"/>
              </a:rPr>
              <a:t>, Popular, LEED Certified Garments, AKH Group, Lyric, </a:t>
            </a:r>
            <a:r>
              <a:rPr lang="en-US" sz="1800" b="0" dirty="0" err="1">
                <a:solidFill>
                  <a:schemeClr val="tx1"/>
                </a:solidFill>
                <a:latin typeface="Arial Narrow" panose="020B0606020202030204" pitchFamily="34" charset="0"/>
                <a:cs typeface="Times New Roman" panose="02020603050405020304" pitchFamily="18" charset="0"/>
              </a:rPr>
              <a:t>Basundhara</a:t>
            </a:r>
            <a:r>
              <a:rPr lang="en-US" sz="1800" b="0" dirty="0">
                <a:solidFill>
                  <a:schemeClr val="tx1"/>
                </a:solidFill>
                <a:latin typeface="Arial Narrow" panose="020B0606020202030204" pitchFamily="34" charset="0"/>
                <a:cs typeface="Times New Roman" panose="02020603050405020304" pitchFamily="18" charset="0"/>
              </a:rPr>
              <a:t>, </a:t>
            </a:r>
            <a:r>
              <a:rPr lang="en-US" sz="1800" b="0" dirty="0" err="1">
                <a:solidFill>
                  <a:schemeClr val="tx1"/>
                </a:solidFill>
                <a:latin typeface="Arial Narrow" panose="020B0606020202030204" pitchFamily="34" charset="0"/>
                <a:cs typeface="Times New Roman" panose="02020603050405020304" pitchFamily="18" charset="0"/>
              </a:rPr>
              <a:t>Pallmal</a:t>
            </a:r>
            <a:r>
              <a:rPr lang="en-US" sz="1800" b="0" dirty="0">
                <a:solidFill>
                  <a:schemeClr val="tx1"/>
                </a:solidFill>
                <a:latin typeface="Arial Narrow" panose="020B0606020202030204" pitchFamily="34" charset="0"/>
                <a:cs typeface="Times New Roman" panose="02020603050405020304" pitchFamily="18" charset="0"/>
              </a:rPr>
              <a:t>, </a:t>
            </a:r>
            <a:r>
              <a:rPr lang="en-US" dirty="0" err="1">
                <a:latin typeface="Arial Narrow" panose="020B0606020202030204" pitchFamily="34" charset="0"/>
                <a:cs typeface="Times New Roman" panose="02020603050405020304" pitchFamily="18" charset="0"/>
              </a:rPr>
              <a:t>R</a:t>
            </a:r>
            <a:r>
              <a:rPr lang="en-US" sz="1800" b="0" dirty="0" err="1">
                <a:solidFill>
                  <a:schemeClr val="tx1"/>
                </a:solidFill>
                <a:latin typeface="Arial Narrow" panose="020B0606020202030204" pitchFamily="34" charset="0"/>
                <a:cs typeface="Times New Roman" panose="02020603050405020304" pitchFamily="18" charset="0"/>
              </a:rPr>
              <a:t>angs</a:t>
            </a:r>
            <a:r>
              <a:rPr lang="en-US" sz="1800" b="0" dirty="0">
                <a:solidFill>
                  <a:schemeClr val="tx1"/>
                </a:solidFill>
                <a:latin typeface="Arial Narrow" panose="020B0606020202030204" pitchFamily="34" charset="0"/>
                <a:cs typeface="Times New Roman" panose="02020603050405020304" pitchFamily="18" charset="0"/>
              </a:rPr>
              <a:t>, </a:t>
            </a:r>
            <a:r>
              <a:rPr lang="en-US" sz="1800" b="0" dirty="0" err="1">
                <a:solidFill>
                  <a:schemeClr val="tx1"/>
                </a:solidFill>
                <a:latin typeface="Arial Narrow" panose="020B0606020202030204" pitchFamily="34" charset="0"/>
                <a:cs typeface="Times New Roman" panose="02020603050405020304" pitchFamily="18" charset="0"/>
              </a:rPr>
              <a:t>Amtranet</a:t>
            </a:r>
            <a:r>
              <a:rPr lang="en-US" sz="1800" b="0" dirty="0">
                <a:solidFill>
                  <a:schemeClr val="tx1"/>
                </a:solidFill>
                <a:latin typeface="Arial Narrow" panose="020B0606020202030204" pitchFamily="34" charset="0"/>
                <a:cs typeface="Times New Roman" panose="02020603050405020304" pitchFamily="18" charset="0"/>
              </a:rPr>
              <a:t>, Abed Textile, BDG Group, Bengal Group, Fakir Fashion, Unilever, Walton, KSRM, BSRM etc.</a:t>
            </a:r>
            <a:endParaRPr lang="en-US" sz="1800" b="0" dirty="0">
              <a:solidFill>
                <a:schemeClr val="tx1"/>
              </a:solidFill>
              <a:latin typeface="Arial Narrow" panose="020B0606020202030204" pitchFamily="34" charset="0"/>
            </a:endParaRPr>
          </a:p>
        </p:txBody>
      </p:sp>
      <p:sp>
        <p:nvSpPr>
          <p:cNvPr id="43" name="TextBox 42">
            <a:extLst>
              <a:ext uri="{FF2B5EF4-FFF2-40B4-BE49-F238E27FC236}">
                <a16:creationId xmlns:a16="http://schemas.microsoft.com/office/drawing/2014/main" xmlns="" id="{278BEA9F-A0F9-4698-9624-197C58CC6CCE}"/>
              </a:ext>
            </a:extLst>
          </p:cNvPr>
          <p:cNvSpPr txBox="1"/>
          <p:nvPr/>
        </p:nvSpPr>
        <p:spPr>
          <a:xfrm>
            <a:off x="8514513" y="1471669"/>
            <a:ext cx="3187084"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Corporate/Industrial Lighting </a:t>
            </a:r>
            <a:endParaRPr lang="en-AU" dirty="0"/>
          </a:p>
        </p:txBody>
      </p:sp>
      <p:pic>
        <p:nvPicPr>
          <p:cNvPr id="16" name="Picture 15">
            <a:extLst>
              <a:ext uri="{FF2B5EF4-FFF2-40B4-BE49-F238E27FC236}">
                <a16:creationId xmlns:a16="http://schemas.microsoft.com/office/drawing/2014/main" xmlns="" id="{6297345B-9CD0-40EF-BA45-131D15AB2420}"/>
              </a:ext>
            </a:extLst>
          </p:cNvPr>
          <p:cNvPicPr>
            <a:picLocks noChangeAspect="1"/>
          </p:cNvPicPr>
          <p:nvPr/>
        </p:nvPicPr>
        <p:blipFill>
          <a:blip r:embed="rId5"/>
          <a:stretch>
            <a:fillRect/>
          </a:stretch>
        </p:blipFill>
        <p:spPr>
          <a:xfrm>
            <a:off x="2764699" y="-98588"/>
            <a:ext cx="1420428" cy="1400542"/>
          </a:xfrm>
          <a:prstGeom prst="rect">
            <a:avLst/>
          </a:prstGeom>
        </p:spPr>
      </p:pic>
      <p:sp>
        <p:nvSpPr>
          <p:cNvPr id="17" name="TextBox 16">
            <a:extLst>
              <a:ext uri="{FF2B5EF4-FFF2-40B4-BE49-F238E27FC236}">
                <a16:creationId xmlns:a16="http://schemas.microsoft.com/office/drawing/2014/main" xmlns="" id="{B09070FF-ED74-49EC-B2ED-399B78542369}"/>
              </a:ext>
            </a:extLst>
          </p:cNvPr>
          <p:cNvSpPr txBox="1"/>
          <p:nvPr/>
        </p:nvSpPr>
        <p:spPr>
          <a:xfrm>
            <a:off x="3681313" y="260501"/>
            <a:ext cx="7817697" cy="584775"/>
          </a:xfrm>
          <a:prstGeom prst="rect">
            <a:avLst/>
          </a:prstGeom>
          <a:noFill/>
        </p:spPr>
        <p:txBody>
          <a:bodyPr wrap="square" rtlCol="0">
            <a:spAutoFit/>
          </a:bodyPr>
          <a:lstStyle/>
          <a:p>
            <a:pPr algn="ctr"/>
            <a:r>
              <a:rPr lang="en-US" sz="3200" dirty="0"/>
              <a:t>Osman </a:t>
            </a:r>
            <a:r>
              <a:rPr lang="en-US" sz="3200" dirty="0" err="1"/>
              <a:t>Powertech</a:t>
            </a:r>
            <a:r>
              <a:rPr lang="en-US" sz="3200" dirty="0"/>
              <a:t> Professional Lighting</a:t>
            </a:r>
            <a:endParaRPr lang="en-AU" sz="3200" dirty="0"/>
          </a:p>
        </p:txBody>
      </p:sp>
      <p:cxnSp>
        <p:nvCxnSpPr>
          <p:cNvPr id="18" name="Straight Connector 17">
            <a:extLst>
              <a:ext uri="{FF2B5EF4-FFF2-40B4-BE49-F238E27FC236}">
                <a16:creationId xmlns:a16="http://schemas.microsoft.com/office/drawing/2014/main" xmlns="" id="{4CEEF294-66BB-4708-87F2-7AF368C6EE27}"/>
              </a:ext>
            </a:extLst>
          </p:cNvPr>
          <p:cNvCxnSpPr>
            <a:cxnSpLocks/>
          </p:cNvCxnSpPr>
          <p:nvPr/>
        </p:nvCxnSpPr>
        <p:spPr>
          <a:xfrm>
            <a:off x="3015450" y="992776"/>
            <a:ext cx="6288881" cy="0"/>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xmlns="" id="{E4800CA3-D5DF-434C-BB79-247EF2F0EBA2}"/>
              </a:ext>
            </a:extLst>
          </p:cNvPr>
          <p:cNvSpPr txBox="1"/>
          <p:nvPr/>
        </p:nvSpPr>
        <p:spPr>
          <a:xfrm>
            <a:off x="924757" y="1056171"/>
            <a:ext cx="3415658" cy="1200329"/>
          </a:xfrm>
          <a:prstGeom prst="rect">
            <a:avLst/>
          </a:prstGeom>
          <a:noFill/>
        </p:spPr>
        <p:txBody>
          <a:bodyPr wrap="square" rtlCol="0">
            <a:spAutoFit/>
          </a:bodyPr>
          <a:lstStyle/>
          <a:p>
            <a:pPr algn="just"/>
            <a:r>
              <a:rPr lang="en-US" dirty="0"/>
              <a:t>We have </a:t>
            </a:r>
            <a:r>
              <a:rPr lang="en-US" dirty="0">
                <a:ea typeface="Rockwell" panose="02060603020205020403" pitchFamily="18" charset="0"/>
                <a:cs typeface="Times New Roman" panose="02020603050405020304" pitchFamily="18" charset="0"/>
              </a:rPr>
              <a:t>supplied LED Lights in different Corporate offices, Garments and Industries in Bangladesh.</a:t>
            </a:r>
            <a:endParaRPr lang="en-AU" dirty="0"/>
          </a:p>
        </p:txBody>
      </p:sp>
      <p:pic>
        <p:nvPicPr>
          <p:cNvPr id="15" name="Picture 2" descr="C:\Users\Hp\Downloads\IMG-20230216-WA0012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00" y="6186240"/>
            <a:ext cx="1816921" cy="51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1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descr="Slide divider">
            <a:extLst>
              <a:ext uri="{FF2B5EF4-FFF2-40B4-BE49-F238E27FC236}">
                <a16:creationId xmlns:a16="http://schemas.microsoft.com/office/drawing/2014/main" xmlns="" id="{5A563457-1EC8-4978-BCCB-AFD88C9ED04C}"/>
              </a:ext>
              <a:ext uri="{C183D7F6-B498-43B3-948B-1728B52AA6E4}">
                <adec:decorative xmlns:adec="http://schemas.microsoft.com/office/drawing/2017/decorative" xmlns=""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33"/>
          </p:nvPr>
        </p:nvSpPr>
        <p:spPr>
          <a:xfrm>
            <a:off x="11760000" y="6371351"/>
            <a:ext cx="432000" cy="432000"/>
          </a:xfrm>
        </p:spPr>
        <p:txBody>
          <a:bodyPr/>
          <a:lstStyle/>
          <a:p>
            <a:fld id="{19B51A1E-902D-48AF-9020-955120F399B6}" type="slidenum">
              <a:rPr lang="en-ZA" smtClean="0"/>
              <a:pPr/>
              <a:t>9</a:t>
            </a:fld>
            <a:endParaRPr lang="en-ZA"/>
          </a:p>
        </p:txBody>
      </p:sp>
      <p:sp>
        <p:nvSpPr>
          <p:cNvPr id="23" name="Rectangle 22">
            <a:extLst>
              <a:ext uri="{FF2B5EF4-FFF2-40B4-BE49-F238E27FC236}">
                <a16:creationId xmlns:a16="http://schemas.microsoft.com/office/drawing/2014/main" xmlns="" id="{3E957A56-2A4A-4F3C-B006-DFED675F39C9}"/>
              </a:ext>
            </a:extLst>
          </p:cNvPr>
          <p:cNvSpPr/>
          <p:nvPr/>
        </p:nvSpPr>
        <p:spPr>
          <a:xfrm>
            <a:off x="0" y="6244528"/>
            <a:ext cx="12191999" cy="5504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AD4FF5A-85E3-449F-8BDC-F0402A685A32}"/>
              </a:ext>
            </a:extLst>
          </p:cNvPr>
          <p:cNvPicPr>
            <a:picLocks noChangeAspect="1"/>
          </p:cNvPicPr>
          <p:nvPr/>
        </p:nvPicPr>
        <p:blipFill>
          <a:blip r:embed="rId2"/>
          <a:stretch>
            <a:fillRect/>
          </a:stretch>
        </p:blipFill>
        <p:spPr>
          <a:xfrm>
            <a:off x="2649283" y="-98588"/>
            <a:ext cx="1420428" cy="1400542"/>
          </a:xfrm>
          <a:prstGeom prst="rect">
            <a:avLst/>
          </a:prstGeom>
        </p:spPr>
      </p:pic>
      <p:sp>
        <p:nvSpPr>
          <p:cNvPr id="2" name="TextBox 1">
            <a:extLst>
              <a:ext uri="{FF2B5EF4-FFF2-40B4-BE49-F238E27FC236}">
                <a16:creationId xmlns:a16="http://schemas.microsoft.com/office/drawing/2014/main" xmlns="" id="{629B6D8B-8C78-43AD-8C60-4D4064D54FEF}"/>
              </a:ext>
            </a:extLst>
          </p:cNvPr>
          <p:cNvSpPr txBox="1"/>
          <p:nvPr/>
        </p:nvSpPr>
        <p:spPr>
          <a:xfrm>
            <a:off x="3477082" y="268237"/>
            <a:ext cx="7599235" cy="584775"/>
          </a:xfrm>
          <a:prstGeom prst="rect">
            <a:avLst/>
          </a:prstGeom>
          <a:noFill/>
        </p:spPr>
        <p:txBody>
          <a:bodyPr wrap="square" rtlCol="0">
            <a:spAutoFit/>
          </a:bodyPr>
          <a:lstStyle/>
          <a:p>
            <a:pPr algn="ctr"/>
            <a:r>
              <a:rPr lang="en-US" sz="3200" dirty="0"/>
              <a:t>Osman </a:t>
            </a:r>
            <a:r>
              <a:rPr lang="en-US" sz="3200" dirty="0" err="1"/>
              <a:t>Powertech</a:t>
            </a:r>
            <a:r>
              <a:rPr lang="en-US" sz="3200" dirty="0"/>
              <a:t> Professional Lighting</a:t>
            </a:r>
            <a:endParaRPr lang="en-AU" sz="3200" dirty="0"/>
          </a:p>
        </p:txBody>
      </p:sp>
      <p:cxnSp>
        <p:nvCxnSpPr>
          <p:cNvPr id="10" name="Straight Connector 9">
            <a:extLst>
              <a:ext uri="{FF2B5EF4-FFF2-40B4-BE49-F238E27FC236}">
                <a16:creationId xmlns:a16="http://schemas.microsoft.com/office/drawing/2014/main" xmlns="" id="{EA4D74A3-E03D-4FAC-94C2-E2F7A3FF5CFB}"/>
              </a:ext>
            </a:extLst>
          </p:cNvPr>
          <p:cNvCxnSpPr>
            <a:cxnSpLocks/>
          </p:cNvCxnSpPr>
          <p:nvPr/>
        </p:nvCxnSpPr>
        <p:spPr>
          <a:xfrm>
            <a:off x="2935544" y="992776"/>
            <a:ext cx="6146309" cy="0"/>
          </a:xfrm>
          <a:prstGeom prst="line">
            <a:avLst/>
          </a:prstGeom>
          <a:ln w="31750"/>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xmlns="" id="{278BEA9F-A0F9-4698-9624-197C58CC6CCE}"/>
              </a:ext>
            </a:extLst>
          </p:cNvPr>
          <p:cNvSpPr txBox="1"/>
          <p:nvPr/>
        </p:nvSpPr>
        <p:spPr>
          <a:xfrm>
            <a:off x="435007" y="1046250"/>
            <a:ext cx="11324985" cy="369332"/>
          </a:xfrm>
          <a:prstGeom prst="rect">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t>Project Lighting – AC Street Light &amp; Flood/High Mast Light</a:t>
            </a:r>
            <a:endParaRPr lang="en-AU" dirty="0"/>
          </a:p>
        </p:txBody>
      </p:sp>
      <p:sp>
        <p:nvSpPr>
          <p:cNvPr id="4" name="TextBox 3">
            <a:extLst>
              <a:ext uri="{FF2B5EF4-FFF2-40B4-BE49-F238E27FC236}">
                <a16:creationId xmlns:a16="http://schemas.microsoft.com/office/drawing/2014/main" xmlns="" id="{385872DC-C624-43E1-B0B9-3447BF6FA28B}"/>
              </a:ext>
            </a:extLst>
          </p:cNvPr>
          <p:cNvSpPr txBox="1"/>
          <p:nvPr/>
        </p:nvSpPr>
        <p:spPr>
          <a:xfrm>
            <a:off x="456158" y="1611803"/>
            <a:ext cx="11303831" cy="923330"/>
          </a:xfrm>
          <a:prstGeom prst="rect">
            <a:avLst/>
          </a:prstGeom>
          <a:noFill/>
        </p:spPr>
        <p:txBody>
          <a:bodyPr wrap="square" rtlCol="0">
            <a:spAutoFit/>
          </a:bodyPr>
          <a:lstStyle/>
          <a:p>
            <a:pPr algn="just"/>
            <a:r>
              <a:rPr lang="en-US" dirty="0"/>
              <a:t>Project Lighting division is experienced and specialized for supplying and installation of Street Light &amp; Flood/High Mast Light for different City Corporations, </a:t>
            </a:r>
            <a:r>
              <a:rPr lang="en-US" dirty="0" err="1"/>
              <a:t>Pouroshovas</a:t>
            </a:r>
            <a:r>
              <a:rPr lang="en-US" dirty="0"/>
              <a:t>,  Upazilas &amp; Stadium under Government Tender. As per tenderer requirement we supplied Lights of EU, USA and others country origin.</a:t>
            </a:r>
            <a:endParaRPr lang="en-AU" dirty="0"/>
          </a:p>
        </p:txBody>
      </p:sp>
      <p:sp>
        <p:nvSpPr>
          <p:cNvPr id="21" name="TextBox 20">
            <a:extLst>
              <a:ext uri="{FF2B5EF4-FFF2-40B4-BE49-F238E27FC236}">
                <a16:creationId xmlns:a16="http://schemas.microsoft.com/office/drawing/2014/main" xmlns="" id="{B67768AD-006E-4CB9-B1C8-64F25ACD4C5C}"/>
              </a:ext>
            </a:extLst>
          </p:cNvPr>
          <p:cNvSpPr txBox="1"/>
          <p:nvPr/>
        </p:nvSpPr>
        <p:spPr>
          <a:xfrm>
            <a:off x="435007" y="3229890"/>
            <a:ext cx="11017189" cy="1200329"/>
          </a:xfrm>
          <a:prstGeom prst="rect">
            <a:avLst/>
          </a:prstGeom>
          <a:noFill/>
        </p:spPr>
        <p:txBody>
          <a:bodyPr wrap="square">
            <a:spAutoFit/>
          </a:bodyPr>
          <a:lstStyle/>
          <a:p>
            <a:pPr marL="285750" indent="-285750" algn="just">
              <a:buFont typeface="Wingdings" panose="05000000000000000000" pitchFamily="2" charset="2"/>
              <a:buChar char="Ø"/>
            </a:pPr>
            <a:r>
              <a:rPr lang="en-US" sz="1800" b="0" dirty="0">
                <a:solidFill>
                  <a:schemeClr val="tx1"/>
                </a:solidFill>
              </a:rPr>
              <a:t>We provide proper design and Implementation of this project as per customer requirement.</a:t>
            </a:r>
          </a:p>
          <a:p>
            <a:pPr marL="285750" indent="-285750" algn="just">
              <a:buFont typeface="Wingdings" panose="05000000000000000000" pitchFamily="2" charset="2"/>
              <a:buChar char="Ø"/>
            </a:pPr>
            <a:r>
              <a:rPr lang="en-US" sz="1800" b="0" dirty="0">
                <a:solidFill>
                  <a:schemeClr val="tx1"/>
                </a:solidFill>
              </a:rPr>
              <a:t>We can Provide for this project (Overhead cable with laying, GI Pole fabrication, Lighting Arm design &amp; Fabrication, Wire Rack, Shackle Insulator, Earthing and Other Related Civil Work, Garden Lighting) etc.</a:t>
            </a:r>
          </a:p>
          <a:p>
            <a:pPr marL="285750" indent="-285750" algn="just">
              <a:buFont typeface="Wingdings" panose="05000000000000000000" pitchFamily="2" charset="2"/>
              <a:buChar char="Ø"/>
            </a:pPr>
            <a:r>
              <a:rPr lang="en-US" sz="1800" b="0" dirty="0">
                <a:solidFill>
                  <a:schemeClr val="tx1"/>
                </a:solidFill>
              </a:rPr>
              <a:t>We can provide installation support and Ensure the after sales service support.</a:t>
            </a:r>
          </a:p>
        </p:txBody>
      </p:sp>
      <p:sp>
        <p:nvSpPr>
          <p:cNvPr id="24" name="TextBox 23">
            <a:extLst>
              <a:ext uri="{FF2B5EF4-FFF2-40B4-BE49-F238E27FC236}">
                <a16:creationId xmlns:a16="http://schemas.microsoft.com/office/drawing/2014/main" xmlns="" id="{1D3CF5FB-CAC7-451A-B9F4-EF9E50699017}"/>
              </a:ext>
            </a:extLst>
          </p:cNvPr>
          <p:cNvSpPr txBox="1"/>
          <p:nvPr/>
        </p:nvSpPr>
        <p:spPr>
          <a:xfrm>
            <a:off x="456158" y="2885735"/>
            <a:ext cx="6098958" cy="369332"/>
          </a:xfrm>
          <a:prstGeom prst="rect">
            <a:avLst/>
          </a:prstGeom>
          <a:noFill/>
        </p:spPr>
        <p:txBody>
          <a:bodyPr wrap="square">
            <a:spAutoFit/>
          </a:bodyPr>
          <a:lstStyle/>
          <a:p>
            <a:r>
              <a:rPr lang="en-US" sz="1800" u="sng" dirty="0">
                <a:solidFill>
                  <a:schemeClr val="tx1"/>
                </a:solidFill>
              </a:rPr>
              <a:t>Our Product &amp; Service:</a:t>
            </a:r>
          </a:p>
        </p:txBody>
      </p:sp>
      <p:pic>
        <p:nvPicPr>
          <p:cNvPr id="5" name="Picture 4">
            <a:extLst>
              <a:ext uri="{FF2B5EF4-FFF2-40B4-BE49-F238E27FC236}">
                <a16:creationId xmlns:a16="http://schemas.microsoft.com/office/drawing/2014/main" xmlns="" id="{14E1E5AF-53B1-498A-9FCC-9F56E61FB765}"/>
              </a:ext>
            </a:extLst>
          </p:cNvPr>
          <p:cNvPicPr>
            <a:picLocks noChangeAspect="1"/>
          </p:cNvPicPr>
          <p:nvPr/>
        </p:nvPicPr>
        <p:blipFill>
          <a:blip r:embed="rId3"/>
          <a:stretch>
            <a:fillRect/>
          </a:stretch>
        </p:blipFill>
        <p:spPr>
          <a:xfrm>
            <a:off x="898864" y="4595333"/>
            <a:ext cx="1453690" cy="1453690"/>
          </a:xfrm>
          <a:prstGeom prst="rect">
            <a:avLst/>
          </a:prstGeom>
        </p:spPr>
      </p:pic>
      <p:pic>
        <p:nvPicPr>
          <p:cNvPr id="9" name="Picture 8">
            <a:extLst>
              <a:ext uri="{FF2B5EF4-FFF2-40B4-BE49-F238E27FC236}">
                <a16:creationId xmlns:a16="http://schemas.microsoft.com/office/drawing/2014/main" xmlns="" id="{D890867A-B1ED-46BF-B16A-9A5B09595284}"/>
              </a:ext>
            </a:extLst>
          </p:cNvPr>
          <p:cNvPicPr>
            <a:picLocks noChangeAspect="1"/>
          </p:cNvPicPr>
          <p:nvPr/>
        </p:nvPicPr>
        <p:blipFill>
          <a:blip r:embed="rId4"/>
          <a:stretch>
            <a:fillRect/>
          </a:stretch>
        </p:blipFill>
        <p:spPr>
          <a:xfrm>
            <a:off x="3362288" y="4675033"/>
            <a:ext cx="2249010" cy="1686758"/>
          </a:xfrm>
          <a:prstGeom prst="rect">
            <a:avLst/>
          </a:prstGeom>
        </p:spPr>
      </p:pic>
      <p:pic>
        <p:nvPicPr>
          <p:cNvPr id="16" name="Picture 15">
            <a:extLst>
              <a:ext uri="{FF2B5EF4-FFF2-40B4-BE49-F238E27FC236}">
                <a16:creationId xmlns:a16="http://schemas.microsoft.com/office/drawing/2014/main" xmlns="" id="{E07270A6-224F-4561-888A-6702EF92C1DE}"/>
              </a:ext>
            </a:extLst>
          </p:cNvPr>
          <p:cNvPicPr>
            <a:picLocks noChangeAspect="1"/>
          </p:cNvPicPr>
          <p:nvPr/>
        </p:nvPicPr>
        <p:blipFill>
          <a:blip r:embed="rId5"/>
          <a:stretch>
            <a:fillRect/>
          </a:stretch>
        </p:blipFill>
        <p:spPr>
          <a:xfrm>
            <a:off x="6290205" y="4390243"/>
            <a:ext cx="2338366" cy="2338366"/>
          </a:xfrm>
          <a:prstGeom prst="rect">
            <a:avLst/>
          </a:prstGeom>
        </p:spPr>
      </p:pic>
      <p:pic>
        <p:nvPicPr>
          <p:cNvPr id="18" name="Picture 17">
            <a:extLst>
              <a:ext uri="{FF2B5EF4-FFF2-40B4-BE49-F238E27FC236}">
                <a16:creationId xmlns:a16="http://schemas.microsoft.com/office/drawing/2014/main" xmlns="" id="{28B694EE-1EAD-426F-AA46-E0DBCF360350}"/>
              </a:ext>
            </a:extLst>
          </p:cNvPr>
          <p:cNvPicPr>
            <a:picLocks noChangeAspect="1"/>
          </p:cNvPicPr>
          <p:nvPr/>
        </p:nvPicPr>
        <p:blipFill>
          <a:blip r:embed="rId6"/>
          <a:stretch>
            <a:fillRect/>
          </a:stretch>
        </p:blipFill>
        <p:spPr>
          <a:xfrm>
            <a:off x="9081528" y="4113593"/>
            <a:ext cx="2484268" cy="2484268"/>
          </a:xfrm>
          <a:prstGeom prst="rect">
            <a:avLst/>
          </a:prstGeom>
        </p:spPr>
      </p:pic>
      <p:pic>
        <p:nvPicPr>
          <p:cNvPr id="17" name="Picture 2" descr="C:\Users\Hp\Downloads\IMG-20230216-WA0012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83" y="6113275"/>
            <a:ext cx="2232525" cy="6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980064"/>
      </p:ext>
    </p:extLst>
  </p:cSld>
  <p:clrMapOvr>
    <a:masterClrMapping/>
  </p:clrMapOvr>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Technical Presentation Layout_SB - v3" id="{ECEABEBF-5D77-477B-BEA0-DA742D2B1736}" vid="{7E70A968-1FD2-44B9-994F-E640CA02D4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2218FC-8412-44B9-9E82-D51F1F531141}">
  <ds:schemaRefs>
    <ds:schemaRef ds:uri="http://purl.org/dc/elements/1.1/"/>
    <ds:schemaRef ds:uri="http://purl.org/dc/terms/"/>
    <ds:schemaRef ds:uri="http://schemas.microsoft.com/office/infopath/2007/PartnerControls"/>
    <ds:schemaRef ds:uri="6dc4bcd6-49db-4c07-9060-8acfc67cef9f"/>
    <ds:schemaRef ds:uri="http://schemas.openxmlformats.org/package/2006/metadata/core-properties"/>
    <ds:schemaRef ds:uri="http://purl.org/dc/dcmitype/"/>
    <ds:schemaRef ds:uri="http://schemas.microsoft.com/office/2006/documentManagement/types"/>
    <ds:schemaRef ds:uri="fb0879af-3eba-417a-a55a-ffe6dcd6ca77"/>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A13E14-93A6-4341-AB87-A59B2D9E00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1447</Words>
  <Application>Microsoft Office PowerPoint</Application>
  <PresentationFormat>Custom</PresentationFormat>
  <Paragraphs>183</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 Professional Lighting</vt:lpstr>
      <vt:lpstr>Company Summary</vt:lpstr>
      <vt:lpstr>Vision</vt:lpstr>
      <vt:lpstr>PowerPoint Presentation</vt:lpstr>
      <vt:lpstr>Company Timeline</vt:lpstr>
      <vt:lpstr>Line of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2018-09-03T08:28:21Z</cp:lastPrinted>
  <dcterms:created xsi:type="dcterms:W3CDTF">2018-06-20T12:05:27Z</dcterms:created>
  <dcterms:modified xsi:type="dcterms:W3CDTF">2023-02-22T13:55:52Z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v-abdarl@microsoft.com</vt:lpwstr>
  </property>
  <property fmtid="{D5CDD505-2E9C-101B-9397-08002B2CF9AE}" pid="6" name="MSIP_Label_f42aa342-8706-4288-bd11-ebb85995028c_SetDate">
    <vt:lpwstr>2018-06-05T01:06:04.7732720Z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